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57" r:id="rId3"/>
    <p:sldId id="266" r:id="rId4"/>
    <p:sldId id="264" r:id="rId5"/>
    <p:sldId id="265" r:id="rId6"/>
    <p:sldId id="267" r:id="rId7"/>
    <p:sldId id="268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4" r:id="rId21"/>
    <p:sldId id="282" r:id="rId22"/>
    <p:sldId id="283" r:id="rId23"/>
    <p:sldId id="262" r:id="rId24"/>
    <p:sldId id="286" r:id="rId25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rrukh" initials="F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rrukh\Desktop\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rrukh\Desktop\data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Farrukh\Desktop\data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Farrukh\Desktop\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Лист6!$B$59:$B$73</c:f>
              <c:strCache>
                <c:ptCount val="15"/>
                <c:pt idx="0">
                  <c:v>Azerbaijan</c:v>
                </c:pt>
                <c:pt idx="1">
                  <c:v>Tajikistan</c:v>
                </c:pt>
                <c:pt idx="2">
                  <c:v>Armenia</c:v>
                </c:pt>
                <c:pt idx="3">
                  <c:v>Ukraine</c:v>
                </c:pt>
                <c:pt idx="4">
                  <c:v>Belarus</c:v>
                </c:pt>
                <c:pt idx="5">
                  <c:v>Turkmenistan</c:v>
                </c:pt>
                <c:pt idx="6">
                  <c:v>Latvia</c:v>
                </c:pt>
                <c:pt idx="7">
                  <c:v>Uzbekistan</c:v>
                </c:pt>
                <c:pt idx="8">
                  <c:v>Russia</c:v>
                </c:pt>
                <c:pt idx="9">
                  <c:v>Kyrgyzstan</c:v>
                </c:pt>
                <c:pt idx="10">
                  <c:v>Georgia</c:v>
                </c:pt>
                <c:pt idx="11">
                  <c:v>Kazakhstan</c:v>
                </c:pt>
                <c:pt idx="12">
                  <c:v>Estonia</c:v>
                </c:pt>
                <c:pt idx="13">
                  <c:v>Moldova</c:v>
                </c:pt>
                <c:pt idx="14">
                  <c:v>Lithuania</c:v>
                </c:pt>
              </c:strCache>
            </c:strRef>
          </c:cat>
          <c:val>
            <c:numRef>
              <c:f>Лист6!$C$59:$C$73</c:f>
              <c:numCache>
                <c:formatCode>General</c:formatCode>
                <c:ptCount val="15"/>
                <c:pt idx="0">
                  <c:v>4.0999999999999996</c:v>
                </c:pt>
                <c:pt idx="1">
                  <c:v>6.1</c:v>
                </c:pt>
                <c:pt idx="2">
                  <c:v>6.1</c:v>
                </c:pt>
                <c:pt idx="3">
                  <c:v>8.3000000000000007</c:v>
                </c:pt>
                <c:pt idx="4">
                  <c:v>8.5</c:v>
                </c:pt>
                <c:pt idx="5">
                  <c:v>8.7000000000000011</c:v>
                </c:pt>
                <c:pt idx="6">
                  <c:v>8.9</c:v>
                </c:pt>
                <c:pt idx="7">
                  <c:v>9.3000000000000007</c:v>
                </c:pt>
                <c:pt idx="8">
                  <c:v>9.6</c:v>
                </c:pt>
                <c:pt idx="9">
                  <c:v>9.9</c:v>
                </c:pt>
                <c:pt idx="10">
                  <c:v>10.5</c:v>
                </c:pt>
                <c:pt idx="11">
                  <c:v>10.9</c:v>
                </c:pt>
                <c:pt idx="12">
                  <c:v>12.2</c:v>
                </c:pt>
                <c:pt idx="13">
                  <c:v>12.2</c:v>
                </c:pt>
                <c:pt idx="14">
                  <c:v>12.2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2284928"/>
        <c:axId val="82286464"/>
      </c:barChart>
      <c:catAx>
        <c:axId val="82284928"/>
        <c:scaling>
          <c:orientation val="minMax"/>
        </c:scaling>
        <c:delete val="0"/>
        <c:axPos val="l"/>
        <c:majorTickMark val="none"/>
        <c:minorTickMark val="none"/>
        <c:tickLblPos val="nextTo"/>
        <c:crossAx val="82286464"/>
        <c:crosses val="autoZero"/>
        <c:auto val="1"/>
        <c:lblAlgn val="ctr"/>
        <c:lblOffset val="100"/>
        <c:noMultiLvlLbl val="0"/>
      </c:catAx>
      <c:valAx>
        <c:axId val="822864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82284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baseline="-20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Лист6!$B$3:$B$17</c:f>
              <c:strCache>
                <c:ptCount val="15"/>
                <c:pt idx="0">
                  <c:v>Belarus</c:v>
                </c:pt>
                <c:pt idx="1">
                  <c:v>Estonia</c:v>
                </c:pt>
                <c:pt idx="2">
                  <c:v>Lithuania</c:v>
                </c:pt>
                <c:pt idx="3">
                  <c:v>Kazakhstan</c:v>
                </c:pt>
                <c:pt idx="4">
                  <c:v>Latvia</c:v>
                </c:pt>
                <c:pt idx="5">
                  <c:v>Moldova</c:v>
                </c:pt>
                <c:pt idx="6">
                  <c:v>Ukraine</c:v>
                </c:pt>
                <c:pt idx="7">
                  <c:v>Azerbaijan</c:v>
                </c:pt>
                <c:pt idx="8">
                  <c:v>Armenia</c:v>
                </c:pt>
                <c:pt idx="9">
                  <c:v>Russia</c:v>
                </c:pt>
                <c:pt idx="10">
                  <c:v>Tajikistan</c:v>
                </c:pt>
                <c:pt idx="11">
                  <c:v>Georgia</c:v>
                </c:pt>
                <c:pt idx="12">
                  <c:v>Uzbekistan</c:v>
                </c:pt>
                <c:pt idx="13">
                  <c:v>Turkmenistan</c:v>
                </c:pt>
                <c:pt idx="14">
                  <c:v>Kyrgyzstan</c:v>
                </c:pt>
              </c:strCache>
            </c:strRef>
          </c:cat>
          <c:val>
            <c:numRef>
              <c:f>Лист6!$C$3:$C$17</c:f>
              <c:numCache>
                <c:formatCode>General</c:formatCode>
                <c:ptCount val="15"/>
                <c:pt idx="0">
                  <c:v>4</c:v>
                </c:pt>
                <c:pt idx="1">
                  <c:v>9</c:v>
                </c:pt>
                <c:pt idx="2">
                  <c:v>10</c:v>
                </c:pt>
                <c:pt idx="3">
                  <c:v>12</c:v>
                </c:pt>
                <c:pt idx="4">
                  <c:v>18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25</c:v>
                </c:pt>
                <c:pt idx="9">
                  <c:v>25</c:v>
                </c:pt>
                <c:pt idx="10">
                  <c:v>32</c:v>
                </c:pt>
                <c:pt idx="11">
                  <c:v>36</c:v>
                </c:pt>
                <c:pt idx="12">
                  <c:v>36</c:v>
                </c:pt>
                <c:pt idx="13">
                  <c:v>42</c:v>
                </c:pt>
                <c:pt idx="14">
                  <c:v>76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2300288"/>
        <c:axId val="35074816"/>
      </c:barChart>
      <c:catAx>
        <c:axId val="8230028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 rot="0"/>
          <a:lstStyle/>
          <a:p>
            <a:pPr>
              <a:defRPr sz="800"/>
            </a:pPr>
            <a:endParaRPr lang="en-US"/>
          </a:p>
        </c:txPr>
        <c:crossAx val="35074816"/>
        <c:crosses val="autoZero"/>
        <c:auto val="0"/>
        <c:lblAlgn val="ctr"/>
        <c:lblOffset val="100"/>
        <c:tickLblSkip val="1"/>
        <c:noMultiLvlLbl val="0"/>
      </c:catAx>
      <c:valAx>
        <c:axId val="350748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82300288"/>
        <c:crossesAt val="1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11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Лист6!$B$22:$B$36</c:f>
              <c:strCache>
                <c:ptCount val="15"/>
                <c:pt idx="0">
                  <c:v>Estonia</c:v>
                </c:pt>
                <c:pt idx="1">
                  <c:v>Azerbaijan</c:v>
                </c:pt>
                <c:pt idx="2">
                  <c:v>Latvia</c:v>
                </c:pt>
                <c:pt idx="3">
                  <c:v>Lithuania</c:v>
                </c:pt>
                <c:pt idx="4">
                  <c:v>Ukraine</c:v>
                </c:pt>
                <c:pt idx="5">
                  <c:v>Uzbekistan</c:v>
                </c:pt>
                <c:pt idx="6">
                  <c:v>Georgia</c:v>
                </c:pt>
                <c:pt idx="7">
                  <c:v>Moldova</c:v>
                </c:pt>
                <c:pt idx="8">
                  <c:v>Belarus</c:v>
                </c:pt>
                <c:pt idx="9">
                  <c:v>Turkmenistan</c:v>
                </c:pt>
                <c:pt idx="10">
                  <c:v>Armenia</c:v>
                </c:pt>
                <c:pt idx="11">
                  <c:v>Tajikistan</c:v>
                </c:pt>
                <c:pt idx="12">
                  <c:v>Russia</c:v>
                </c:pt>
                <c:pt idx="13">
                  <c:v>Kyrgyzstan</c:v>
                </c:pt>
                <c:pt idx="14">
                  <c:v>Kazakhstan</c:v>
                </c:pt>
              </c:strCache>
            </c:strRef>
          </c:cat>
          <c:val>
            <c:numRef>
              <c:f>Лист6!$C$22:$C$36</c:f>
              <c:numCache>
                <c:formatCode>General</c:formatCode>
                <c:ptCount val="15"/>
                <c:pt idx="0">
                  <c:v>7</c:v>
                </c:pt>
                <c:pt idx="1">
                  <c:v>10</c:v>
                </c:pt>
                <c:pt idx="2">
                  <c:v>10</c:v>
                </c:pt>
                <c:pt idx="3">
                  <c:v>10.6</c:v>
                </c:pt>
                <c:pt idx="4">
                  <c:v>10.8</c:v>
                </c:pt>
                <c:pt idx="5">
                  <c:v>11.2</c:v>
                </c:pt>
                <c:pt idx="6">
                  <c:v>11.8</c:v>
                </c:pt>
                <c:pt idx="7">
                  <c:v>12.5</c:v>
                </c:pt>
                <c:pt idx="8">
                  <c:v>13.7</c:v>
                </c:pt>
                <c:pt idx="9">
                  <c:v>17.399999999999999</c:v>
                </c:pt>
                <c:pt idx="10">
                  <c:v>18.3</c:v>
                </c:pt>
                <c:pt idx="11">
                  <c:v>18.8</c:v>
                </c:pt>
                <c:pt idx="12">
                  <c:v>18.899999999999999</c:v>
                </c:pt>
                <c:pt idx="13">
                  <c:v>22</c:v>
                </c:pt>
                <c:pt idx="14">
                  <c:v>24.2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5115392"/>
        <c:axId val="35118464"/>
      </c:barChart>
      <c:catAx>
        <c:axId val="3511539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35118464"/>
        <c:crosses val="autoZero"/>
        <c:auto val="1"/>
        <c:lblAlgn val="ctr"/>
        <c:lblOffset val="100"/>
        <c:noMultiLvlLbl val="0"/>
      </c:catAx>
      <c:valAx>
        <c:axId val="351184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5115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baseline="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29881762108738"/>
          <c:y val="8.6943644192790853E-2"/>
          <c:w val="0.8757011823789127"/>
          <c:h val="0.90933598374127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Лист6!$B$42:$B$56</c:f>
              <c:strCache>
                <c:ptCount val="15"/>
                <c:pt idx="0">
                  <c:v>Эстония</c:v>
                </c:pt>
                <c:pt idx="1">
                  <c:v>Литва</c:v>
                </c:pt>
                <c:pt idx="2">
                  <c:v>Латвия</c:v>
                </c:pt>
                <c:pt idx="3">
                  <c:v>Россия</c:v>
                </c:pt>
                <c:pt idx="4">
                  <c:v>Арманистон</c:v>
                </c:pt>
                <c:pt idx="5">
                  <c:v>Беларус</c:v>
                </c:pt>
                <c:pt idx="6">
                  <c:v>Қазоқистон</c:v>
                </c:pt>
                <c:pt idx="7">
                  <c:v>Озорбойҷон</c:v>
                </c:pt>
                <c:pt idx="8">
                  <c:v>Украина</c:v>
                </c:pt>
                <c:pt idx="9">
                  <c:v>Молдова</c:v>
                </c:pt>
                <c:pt idx="10">
                  <c:v>Туркманистон</c:v>
                </c:pt>
                <c:pt idx="11">
                  <c:v>Узбекистон</c:v>
                </c:pt>
                <c:pt idx="12">
                  <c:v>Гурҷистон</c:v>
                </c:pt>
                <c:pt idx="13">
                  <c:v>Қирғизистон</c:v>
                </c:pt>
                <c:pt idx="14">
                  <c:v>Тоҷикистон</c:v>
                </c:pt>
              </c:strCache>
            </c:strRef>
          </c:cat>
          <c:val>
            <c:numRef>
              <c:f>Лист6!$C$42:$C$56</c:f>
              <c:numCache>
                <c:formatCode>General</c:formatCode>
                <c:ptCount val="15"/>
                <c:pt idx="0">
                  <c:v>25</c:v>
                </c:pt>
                <c:pt idx="1">
                  <c:v>34</c:v>
                </c:pt>
                <c:pt idx="2">
                  <c:v>41.3</c:v>
                </c:pt>
                <c:pt idx="3">
                  <c:v>49.4</c:v>
                </c:pt>
                <c:pt idx="4">
                  <c:v>54.8</c:v>
                </c:pt>
                <c:pt idx="5">
                  <c:v>60.7</c:v>
                </c:pt>
                <c:pt idx="6">
                  <c:v>62.7</c:v>
                </c:pt>
                <c:pt idx="7">
                  <c:v>63.9</c:v>
                </c:pt>
                <c:pt idx="8">
                  <c:v>70.7</c:v>
                </c:pt>
                <c:pt idx="9">
                  <c:v>78.3</c:v>
                </c:pt>
                <c:pt idx="10">
                  <c:v>79.3</c:v>
                </c:pt>
                <c:pt idx="11">
                  <c:v>81.099999999999994</c:v>
                </c:pt>
                <c:pt idx="12">
                  <c:v>101.8</c:v>
                </c:pt>
                <c:pt idx="13">
                  <c:v>110.7</c:v>
                </c:pt>
                <c:pt idx="14">
                  <c:v>129.30000000000001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3918976"/>
        <c:axId val="33922432"/>
      </c:barChart>
      <c:catAx>
        <c:axId val="3391897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33922432"/>
        <c:crosses val="autoZero"/>
        <c:auto val="1"/>
        <c:lblAlgn val="ctr"/>
        <c:lblOffset val="100"/>
        <c:noMultiLvlLbl val="0"/>
      </c:catAx>
      <c:valAx>
        <c:axId val="339224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3918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0.12604</cdr:x>
      <cdr:y>3.24034E-7</cdr:y>
    </cdr:from>
    <cdr:to>
      <cdr:x>0.87562</cdr:x>
      <cdr:y>0.17778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79120" y="1"/>
          <a:ext cx="3444241" cy="5486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0.13</cdr:x>
      <cdr:y>0.03608</cdr:y>
    </cdr:from>
    <cdr:to>
      <cdr:x>0.92833</cdr:x>
      <cdr:y>0.25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94360" y="106680"/>
          <a:ext cx="3649980" cy="632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t"/>
        <a:lstStyle xmlns:a="http://schemas.openxmlformats.org/drawingml/2006/main"/>
        <a:p xmlns:a="http://schemas.openxmlformats.org/drawingml/2006/main">
          <a:endParaRPr lang="ru-RU" sz="1200" b="0" i="1">
            <a:latin typeface="+mn-lt"/>
            <a:ea typeface="+mn-ea"/>
            <a:cs typeface="+mn-cs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0.155</cdr:x>
      <cdr:y>0.04167</cdr:y>
    </cdr:from>
    <cdr:to>
      <cdr:x>0.85167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8660" y="114300"/>
          <a:ext cx="3185160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3FD48-11D6-4D9A-8B8B-651F31C1D9CB}" type="datetimeFigureOut">
              <a:rPr lang="ru-RU" smtClean="0"/>
              <a:pPr/>
              <a:t>05.11.2018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3985C-42DB-43FE-9944-FEB2A4B54A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680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335C-7175-48CC-BFC2-D641B9D99DA4}" type="datetimeFigureOut">
              <a:rPr lang="ru-RU" smtClean="0"/>
              <a:pPr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702C-EC0E-432F-B885-138F333AB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335C-7175-48CC-BFC2-D641B9D99DA4}" type="datetimeFigureOut">
              <a:rPr lang="ru-RU" smtClean="0"/>
              <a:pPr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702C-EC0E-432F-B885-138F333AB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335C-7175-48CC-BFC2-D641B9D99DA4}" type="datetimeFigureOut">
              <a:rPr lang="ru-RU" smtClean="0"/>
              <a:pPr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702C-EC0E-432F-B885-138F333AB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335C-7175-48CC-BFC2-D641B9D99DA4}" type="datetimeFigureOut">
              <a:rPr lang="ru-RU" smtClean="0"/>
              <a:pPr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702C-EC0E-432F-B885-138F333AB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335C-7175-48CC-BFC2-D641B9D99DA4}" type="datetimeFigureOut">
              <a:rPr lang="ru-RU" smtClean="0"/>
              <a:pPr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702C-EC0E-432F-B885-138F333AB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335C-7175-48CC-BFC2-D641B9D99DA4}" type="datetimeFigureOut">
              <a:rPr lang="ru-RU" smtClean="0"/>
              <a:pPr/>
              <a:t>05.11.2018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702C-EC0E-432F-B885-138F333AB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335C-7175-48CC-BFC2-D641B9D99DA4}" type="datetimeFigureOut">
              <a:rPr lang="ru-RU" smtClean="0"/>
              <a:pPr/>
              <a:t>05.11.2018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702C-EC0E-432F-B885-138F333AB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335C-7175-48CC-BFC2-D641B9D99DA4}" type="datetimeFigureOut">
              <a:rPr lang="ru-RU" smtClean="0"/>
              <a:pPr/>
              <a:t>05.11.2018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702C-EC0E-432F-B885-138F333AB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335C-7175-48CC-BFC2-D641B9D99DA4}" type="datetimeFigureOut">
              <a:rPr lang="ru-RU" smtClean="0"/>
              <a:pPr/>
              <a:t>05.11.2018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702C-EC0E-432F-B885-138F333AB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335C-7175-48CC-BFC2-D641B9D99DA4}" type="datetimeFigureOut">
              <a:rPr lang="ru-RU" smtClean="0"/>
              <a:pPr/>
              <a:t>05.11.2018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702C-EC0E-432F-B885-138F333AB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335C-7175-48CC-BFC2-D641B9D99DA4}" type="datetimeFigureOut">
              <a:rPr lang="ru-RU" smtClean="0"/>
              <a:pPr/>
              <a:t>05.11.2018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702C-EC0E-432F-B885-138F333AB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5335C-7175-48CC-BFC2-D641B9D99DA4}" type="datetimeFigureOut">
              <a:rPr lang="ru-RU" smtClean="0"/>
              <a:pPr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7702C-EC0E-432F-B885-138F333AB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548680"/>
            <a:ext cx="7056784" cy="158417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Development Partners’ Contribution into NHS 2010-2020 Implementation </a:t>
            </a:r>
            <a:br>
              <a:rPr lang="en-US" sz="3200" dirty="0" smtClean="0"/>
            </a:br>
            <a:r>
              <a:rPr lang="en-US" sz="3200" dirty="0" smtClean="0"/>
              <a:t>during 201</a:t>
            </a:r>
            <a:r>
              <a:rPr lang="ru-RU" sz="3200" dirty="0" smtClean="0"/>
              <a:t>8</a:t>
            </a:r>
            <a:endParaRPr lang="ru-RU" sz="3200" dirty="0"/>
          </a:p>
        </p:txBody>
      </p:sp>
      <p:pic>
        <p:nvPicPr>
          <p:cNvPr id="4" name="Picture 2" descr="Результат пошуку зображень за запитом &quot;world map black and white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6000" contras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76872"/>
            <a:ext cx="5976664" cy="2923479"/>
          </a:xfrm>
          <a:prstGeom prst="rect">
            <a:avLst/>
          </a:prstGeom>
          <a:noFill/>
          <a:effectLst>
            <a:innerShdw blurRad="63500" dist="50800" dir="16200000">
              <a:schemeClr val="tx1">
                <a:lumMod val="75000"/>
                <a:lumOff val="25000"/>
                <a:alpha val="50000"/>
              </a:scheme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Результат пошуку зображень за запитом &quot;tajikistan logo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85293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4941168"/>
            <a:ext cx="1014250" cy="864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203848" y="5949280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November 2, </a:t>
            </a:r>
            <a:r>
              <a:rPr lang="ru-RU" dirty="0" smtClean="0"/>
              <a:t>2018</a:t>
            </a:r>
            <a:endParaRPr lang="en-US" dirty="0" smtClean="0"/>
          </a:p>
          <a:p>
            <a:pPr algn="ctr"/>
            <a:r>
              <a:rPr lang="en-US" dirty="0" smtClean="0"/>
              <a:t>Dushanbe, Tajikistan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А-2. Impact to the communicable diseases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1578942"/>
              </p:ext>
            </p:extLst>
          </p:nvPr>
        </p:nvGraphicFramePr>
        <p:xfrm>
          <a:off x="457200" y="980728"/>
          <a:ext cx="8219256" cy="5275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6624736"/>
              </a:tblGrid>
              <a:tr h="7252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Component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Activities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2037604">
                <a:tc>
                  <a:txBody>
                    <a:bodyPr/>
                    <a:lstStyle/>
                    <a:p>
                      <a:r>
                        <a:rPr lang="en-US" dirty="0" smtClean="0"/>
                        <a:t>Technical assistance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lvl="0" indent="0" algn="just"/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Improving access and quality of TB prevention and control: including nationwide Drug Resistant Survey 2017;</a:t>
                      </a:r>
                    </a:p>
                    <a:p>
                      <a:pPr marL="182563" lvl="0" indent="0" algn="just"/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Country scaled up electronic TB register system Open MRS; </a:t>
                      </a:r>
                    </a:p>
                    <a:p>
                      <a:pPr marL="182563" lvl="0" indent="0" algn="just"/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 finding and patient-oriented model of care;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lvl="0" indent="0" algn="just"/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Introduction of new treatment regimens and new drugs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 drug-resistant TB treatment;</a:t>
                      </a:r>
                    </a:p>
                    <a:p>
                      <a:pPr marL="182563" lvl="0" indent="0" algn="just"/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National pharmacovigilance system established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25249">
                <a:tc>
                  <a:txBody>
                    <a:bodyPr/>
                    <a:lstStyle/>
                    <a:p>
                      <a:r>
                        <a:rPr lang="en-GB" dirty="0" smtClean="0"/>
                        <a:t>Capacity building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0" algn="just"/>
                      <a:r>
                        <a:rPr lang="en-US" sz="1600" dirty="0" smtClean="0"/>
                        <a:t>Trainings on hospital management, equipment maintenance and waste management; ART training –national &amp; regional</a:t>
                      </a:r>
                      <a:endParaRPr lang="ru-RU" sz="1600" dirty="0"/>
                    </a:p>
                  </a:txBody>
                  <a:tcPr/>
                </a:tc>
              </a:tr>
              <a:tr h="1113308">
                <a:tc>
                  <a:txBody>
                    <a:bodyPr/>
                    <a:lstStyle/>
                    <a:p>
                      <a:r>
                        <a:rPr lang="en-US" dirty="0" smtClean="0"/>
                        <a:t>Provision of drugs and equipments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 commodities procurement under Stop TB Partnership,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Donation of BDQ and DLM under USG Drug Donation Program, TB drugs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3653">
                <a:tc>
                  <a:txBody>
                    <a:bodyPr/>
                    <a:lstStyle/>
                    <a:p>
                      <a:r>
                        <a:rPr lang="en-US" dirty="0" smtClean="0"/>
                        <a:t>Construction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0" algn="just"/>
                      <a:r>
                        <a:rPr lang="en-US" sz="1600" dirty="0" smtClean="0"/>
                        <a:t>Rehabilitation of the infrastructure of National Center for TB, Pulmonology and Thoracic Surgery </a:t>
                      </a:r>
                      <a:r>
                        <a:rPr lang="en-US" sz="1600" dirty="0" err="1" smtClean="0"/>
                        <a:t>Macheton</a:t>
                      </a:r>
                      <a:r>
                        <a:rPr lang="en-US" sz="1600" dirty="0" smtClean="0"/>
                        <a:t> and Regional TB Referral Hospital in </a:t>
                      </a:r>
                      <a:r>
                        <a:rPr lang="en-US" sz="1600" dirty="0" err="1" smtClean="0"/>
                        <a:t>Digmoi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А-3. Impact to non-communicable and chronic diseases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5"/>
          <p:cNvGraphicFramePr>
            <a:graphicFrameLocks/>
          </p:cNvGraphicFramePr>
          <p:nvPr/>
        </p:nvGraphicFramePr>
        <p:xfrm>
          <a:off x="467544" y="1052736"/>
          <a:ext cx="8219256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8816"/>
                <a:gridCol w="1224136"/>
                <a:gridCol w="1368152"/>
                <a:gridCol w="1368152"/>
              </a:tblGrid>
              <a:tr h="6098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Indicators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</a:tr>
              <a:tr h="1125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А-3.1. Cardiovascular (CVD) disease mortality rate per 100 000 population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244061"/>
                        </a:buClr>
                        <a:buFont typeface="Wingdings"/>
                        <a:buChar char="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Coronary heart disease  (CHD)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Times New Roman"/>
                        </a:rPr>
                        <a:t>212.4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100,6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160</a:t>
                      </a:r>
                      <a:r>
                        <a:rPr lang="en-GB" sz="1800" dirty="0">
                          <a:latin typeface="Calibri"/>
                          <a:ea typeface="Times New Roman"/>
                        </a:rPr>
                        <a:t>.</a:t>
                      </a:r>
                      <a:r>
                        <a:rPr lang="ru-RU" sz="1800" dirty="0">
                          <a:latin typeface="Calibri"/>
                          <a:ea typeface="Times New Roman"/>
                        </a:rPr>
                        <a:t>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25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А-3.2. Diabetes morbidity rate per 100 000 population (primary)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58</a:t>
                      </a:r>
                      <a:r>
                        <a:rPr lang="en-GB" sz="1800" dirty="0">
                          <a:latin typeface="Calibri"/>
                          <a:ea typeface="Times New Roman"/>
                        </a:rPr>
                        <a:t>.</a:t>
                      </a:r>
                      <a:r>
                        <a:rPr lang="ru-RU" sz="1800" dirty="0">
                          <a:latin typeface="Calibri"/>
                          <a:ea typeface="Times New Roman"/>
                        </a:rPr>
                        <a:t>4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56.5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88</a:t>
                      </a:r>
                      <a:r>
                        <a:rPr lang="en-GB" sz="1800" dirty="0">
                          <a:latin typeface="Calibri"/>
                          <a:ea typeface="Times New Roman"/>
                        </a:rPr>
                        <a:t>.</a:t>
                      </a:r>
                      <a:r>
                        <a:rPr lang="ru-RU" sz="1800" dirty="0">
                          <a:latin typeface="Calibri"/>
                          <a:ea typeface="Times New Roman"/>
                        </a:rPr>
                        <a:t>9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25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А-3.3. Malignant tumours morbidity rate per 100 000 population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Times New Roman"/>
                        </a:rPr>
                        <a:t>38.2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35.9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Times New Roman"/>
                        </a:rPr>
                        <a:t>52.0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25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А-3.4. Injuries mortality rate per 100 000 population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Times New Roman"/>
                        </a:rPr>
                        <a:t>2.9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22.5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Times New Roman"/>
                        </a:rPr>
                        <a:t>3.5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78098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А-3. Impact to non-communicable and chronic diseases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9558134"/>
              </p:ext>
            </p:extLst>
          </p:nvPr>
        </p:nvGraphicFramePr>
        <p:xfrm>
          <a:off x="457200" y="1196752"/>
          <a:ext cx="8219256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6624736"/>
              </a:tblGrid>
              <a:tr h="6780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Component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Activities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691610">
                <a:tc>
                  <a:txBody>
                    <a:bodyPr/>
                    <a:lstStyle/>
                    <a:p>
                      <a:r>
                        <a:rPr lang="en-US" dirty="0" smtClean="0"/>
                        <a:t>Technical assistance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lvl="0" indent="0" algn="just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Introduction of the first pilot Project on Cervical Cancer Prevention Programme in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Khatlon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Sogd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182563" lvl="0" indent="0" algn="just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country –wide cancer registration; </a:t>
                      </a:r>
                    </a:p>
                    <a:p>
                      <a:pPr marL="182563" lvl="0" indent="0" algn="just"/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Management and control on hypertension in pilots; </a:t>
                      </a:r>
                    </a:p>
                    <a:p>
                      <a:pPr marL="182563" lvl="0" indent="0" algn="just"/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Tobacco law enforcement 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74433">
                <a:tc>
                  <a:txBody>
                    <a:bodyPr/>
                    <a:lstStyle/>
                    <a:p>
                      <a:r>
                        <a:rPr lang="en-GB" dirty="0" smtClean="0"/>
                        <a:t>Capacity building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lvl="0" indent="0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Improve quality of education of health care staff, particularly of family doctors and nurses; increase access to diagnostic equipment; ; increase health literacy rate among the population and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, intercountry capacity building on NCDs</a:t>
                      </a:r>
                      <a:endParaRPr lang="ru-RU" sz="1600" dirty="0"/>
                    </a:p>
                  </a:txBody>
                  <a:tcPr/>
                </a:tc>
              </a:tr>
              <a:tr h="1296429">
                <a:tc>
                  <a:txBody>
                    <a:bodyPr/>
                    <a:lstStyle/>
                    <a:p>
                      <a:r>
                        <a:rPr lang="en-US" dirty="0" smtClean="0"/>
                        <a:t>Provision of drugs and equipments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Provision of treatment and diagnostics equipment and ambulance for tertiary level in Dushanbe is planned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В-1. Improvement of access to health care services and equity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5"/>
          <p:cNvGraphicFramePr>
            <a:graphicFrameLocks/>
          </p:cNvGraphicFramePr>
          <p:nvPr/>
        </p:nvGraphicFramePr>
        <p:xfrm>
          <a:off x="467544" y="1052735"/>
          <a:ext cx="8219256" cy="5184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8816"/>
                <a:gridCol w="1224136"/>
                <a:gridCol w="1368152"/>
                <a:gridCol w="1368152"/>
              </a:tblGrid>
              <a:tr h="8413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Indicators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</a:tr>
              <a:tr h="1882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В-1.1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. Average number of visits to PHC facilities per one inhabitant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</a:rPr>
                        <a:t>4.8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Times New Roman"/>
                        </a:rPr>
                        <a:t>4.3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Times New Roman"/>
                        </a:rPr>
                        <a:t>5.9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1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Times New Roman"/>
                        </a:rPr>
                        <a:t>В-1.2</a:t>
                      </a:r>
                      <a:r>
                        <a:rPr lang="en-GB" sz="1800" dirty="0">
                          <a:latin typeface="Calibri"/>
                          <a:ea typeface="Times New Roman"/>
                        </a:rPr>
                        <a:t>. % of population who do not apply for needed healthcare due to financial and regional reasons by socio- economic status (quintiles)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</a:rPr>
                        <a:t>n</a:t>
                      </a:r>
                      <a:r>
                        <a:rPr lang="ru-RU" sz="1800" dirty="0">
                          <a:latin typeface="Calibri"/>
                          <a:ea typeface="Times New Roman"/>
                        </a:rPr>
                        <a:t>/</a:t>
                      </a:r>
                      <a:r>
                        <a:rPr lang="en-GB" sz="1800" dirty="0">
                          <a:latin typeface="Calibri"/>
                          <a:ea typeface="Times New Roman"/>
                        </a:rPr>
                        <a:t>a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</a:rPr>
                        <a:t>n</a:t>
                      </a:r>
                      <a:r>
                        <a:rPr lang="ru-RU" sz="1800" dirty="0">
                          <a:latin typeface="Calibri"/>
                          <a:ea typeface="Times New Roman"/>
                        </a:rPr>
                        <a:t>/</a:t>
                      </a:r>
                      <a:r>
                        <a:rPr lang="en-GB" sz="1800" dirty="0">
                          <a:latin typeface="Calibri"/>
                          <a:ea typeface="Times New Roman"/>
                        </a:rPr>
                        <a:t>a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</a:rPr>
                        <a:t>n</a:t>
                      </a:r>
                      <a:r>
                        <a:rPr lang="ru-RU" sz="1800" dirty="0">
                          <a:latin typeface="Calibri"/>
                          <a:ea typeface="Times New Roman"/>
                        </a:rPr>
                        <a:t>/</a:t>
                      </a:r>
                      <a:r>
                        <a:rPr lang="en-GB" sz="1800" dirty="0">
                          <a:latin typeface="Calibri"/>
                          <a:ea typeface="Times New Roman"/>
                        </a:rPr>
                        <a:t>a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В-1. Improvement of access to health care services and equity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7770564"/>
              </p:ext>
            </p:extLst>
          </p:nvPr>
        </p:nvGraphicFramePr>
        <p:xfrm>
          <a:off x="467544" y="1124743"/>
          <a:ext cx="8219256" cy="5692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6624736"/>
              </a:tblGrid>
              <a:tr h="6926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Component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Activities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880063">
                <a:tc>
                  <a:txBody>
                    <a:bodyPr/>
                    <a:lstStyle/>
                    <a:p>
                      <a:r>
                        <a:rPr lang="en-US" dirty="0" smtClean="0"/>
                        <a:t>Technical assistance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lvl="0" indent="0" algn="just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of the PHC strategic plan;</a:t>
                      </a:r>
                    </a:p>
                    <a:p>
                      <a:pPr marL="182563" lvl="0" indent="0" algn="just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of the  per-capita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RBF financing;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indent="0" algn="just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Improve connection with communities via community health promoters and health committees; </a:t>
                      </a:r>
                    </a:p>
                    <a:p>
                      <a:pPr marL="182563" indent="0" algn="just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Public health laboratories optimization; developed national Influenza bulletin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92655">
                <a:tc>
                  <a:txBody>
                    <a:bodyPr/>
                    <a:lstStyle/>
                    <a:p>
                      <a:r>
                        <a:rPr lang="en-GB" dirty="0" smtClean="0"/>
                        <a:t>Capacity building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0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Trainings on family medicine, PHC management course, business planning; 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cost calculation per lab tests; </a:t>
                      </a:r>
                      <a:endParaRPr lang="ru-RU" sz="1800" dirty="0"/>
                    </a:p>
                  </a:txBody>
                  <a:tcPr/>
                </a:tc>
              </a:tr>
              <a:tr h="1213354">
                <a:tc>
                  <a:txBody>
                    <a:bodyPr/>
                    <a:lstStyle/>
                    <a:p>
                      <a:r>
                        <a:rPr lang="en-US" dirty="0" smtClean="0"/>
                        <a:t>Provision of drugs and equipments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Provision of basic equipment for PHC facilities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133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Construction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Construction and rehabilitation of PHC facilities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В-2. Improvement of the quality of health care services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5"/>
          <p:cNvGraphicFramePr>
            <a:graphicFrameLocks/>
          </p:cNvGraphicFramePr>
          <p:nvPr/>
        </p:nvGraphicFramePr>
        <p:xfrm>
          <a:off x="251521" y="1124745"/>
          <a:ext cx="8568950" cy="5486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6734"/>
                <a:gridCol w="1097236"/>
                <a:gridCol w="1097236"/>
                <a:gridCol w="1107744"/>
              </a:tblGrid>
              <a:tr h="6253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Indicators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</a:tr>
              <a:tr h="684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</a:rPr>
                        <a:t>В-2.1. % of children under 1 year old fully immunized according to the national vaccination plan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</a:rPr>
                        <a:t>94.2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+mn-cs"/>
                        </a:rPr>
                        <a:t>96.5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+mn-cs"/>
                        </a:rPr>
                        <a:t>95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684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</a:rPr>
                        <a:t>В-2.2. % of patients with malignant tumours detected at primary stages (early detection)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</a:rPr>
                        <a:t>60</a:t>
                      </a:r>
                      <a:r>
                        <a:rPr lang="en-GB" sz="1800" dirty="0" smtClean="0">
                          <a:latin typeface="Calibri"/>
                          <a:ea typeface="Times New Roman"/>
                        </a:rPr>
                        <a:t>.</a:t>
                      </a: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5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+mn-cs"/>
                        </a:rPr>
                        <a:t>70.5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70-75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27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</a:rPr>
                        <a:t>В-2.3. Hypertension rate among population per 100 000 population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</a:rPr>
                        <a:t>100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+mn-cs"/>
                        </a:rPr>
                        <a:t>586,1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</a:rPr>
                        <a:t>100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4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</a:rPr>
                        <a:t>В-2.4. % of new patients with ТB+, successfully completed treatment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</a:rPr>
                        <a:t>80.2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+mn-cs"/>
                        </a:rPr>
                        <a:t>89.9 (2016)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</a:rPr>
                        <a:t>98.0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7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</a:rPr>
                        <a:t>В-2.5. Number of newly detected HIV cases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</a:rPr>
                        <a:t>1004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+mn-cs"/>
                        </a:rPr>
                        <a:t>1207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</a:rPr>
                        <a:t>1000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4869">
                <a:tc>
                  <a:txBody>
                    <a:bodyPr/>
                    <a:lstStyle/>
                    <a:p>
                      <a:pPr marL="133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</a:rPr>
                        <a:t>В-2.6. Drug abuse morbidity rate  per 100 000 population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</a:rPr>
                        <a:t>98.2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+mn-cs"/>
                        </a:rPr>
                        <a:t>80.8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+mn-cs"/>
                        </a:rPr>
                        <a:t>(2016)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+mn-cs"/>
                        </a:rPr>
                        <a:t>92.4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47143">
                <a:tc>
                  <a:txBody>
                    <a:bodyPr/>
                    <a:lstStyle/>
                    <a:p>
                      <a:pPr marL="133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</a:rPr>
                        <a:t>В-2.7. % of smoking prevalence among population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</a:rPr>
                        <a:t>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+mn-cs"/>
                        </a:rPr>
                        <a:t>13.5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</a:rPr>
                        <a:t>25</a:t>
                      </a:r>
                      <a:r>
                        <a:rPr lang="en-GB" sz="1800" dirty="0">
                          <a:latin typeface="Calibri"/>
                          <a:ea typeface="Times New Roman"/>
                        </a:rPr>
                        <a:t>.</a:t>
                      </a: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В-2. Improvement of the quality of health care services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3156749"/>
              </p:ext>
            </p:extLst>
          </p:nvPr>
        </p:nvGraphicFramePr>
        <p:xfrm>
          <a:off x="323528" y="980729"/>
          <a:ext cx="8363272" cy="5686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459"/>
                <a:gridCol w="6740813"/>
              </a:tblGrid>
              <a:tr h="5760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Component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Activities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2235327">
                <a:tc>
                  <a:txBody>
                    <a:bodyPr/>
                    <a:lstStyle/>
                    <a:p>
                      <a:r>
                        <a:rPr lang="en-US" dirty="0" smtClean="0"/>
                        <a:t>Technical assistance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lvl="0" indent="0">
                        <a:buFont typeface="Arial" pitchFamily="34" charset="0"/>
                        <a:buNone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Introduction of Inactivated Polio Vaccine (IPV) into the routine immunization schedule; </a:t>
                      </a:r>
                    </a:p>
                    <a:p>
                      <a:pPr marL="182563" lvl="0" indent="0">
                        <a:buFont typeface="Arial" pitchFamily="34" charset="0"/>
                        <a:buNone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Assessment of immunization supply chain data management; </a:t>
                      </a:r>
                    </a:p>
                    <a:p>
                      <a:pPr marL="182563" lvl="0" indent="0">
                        <a:buFont typeface="Arial" pitchFamily="34" charset="0"/>
                        <a:buNone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Cold chain equipment inventory;</a:t>
                      </a:r>
                    </a:p>
                    <a:p>
                      <a:pPr marL="182563" lvl="0" indent="0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Improved case HIV  finding through innovative rapid testing model;</a:t>
                      </a:r>
                    </a:p>
                    <a:p>
                      <a:pPr marL="182563" lvl="0" indent="0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Advocacy for rights of PLHIV; </a:t>
                      </a:r>
                    </a:p>
                    <a:p>
                      <a:pPr marL="182563" lvl="0" indent="0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Improved case finding and case management in penitentiary system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625692">
                <a:tc>
                  <a:txBody>
                    <a:bodyPr/>
                    <a:lstStyle/>
                    <a:p>
                      <a:r>
                        <a:rPr lang="en-GB" dirty="0" smtClean="0"/>
                        <a:t>Capacity building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0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Training on immunization in practice (IIP), improving managerial capacity of EPI managers (MLM),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pediatric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AIDS, epidemiology of HIV, testing, ARV therapy and psychosocial support, the application of the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Vaccine Needs Estimation and Budgeting tools; </a:t>
                      </a:r>
                      <a:r>
                        <a:rPr lang="en-US" sz="1800" dirty="0" smtClean="0"/>
                        <a:t>ART trainings –national &amp; regional</a:t>
                      </a:r>
                      <a:endParaRPr lang="ru-RU" sz="1800" dirty="0" smtClean="0"/>
                    </a:p>
                  </a:txBody>
                  <a:tcPr/>
                </a:tc>
              </a:tr>
              <a:tr h="1185432">
                <a:tc>
                  <a:txBody>
                    <a:bodyPr/>
                    <a:lstStyle/>
                    <a:p>
                      <a:r>
                        <a:rPr lang="en-US" dirty="0" smtClean="0"/>
                        <a:t>Provision of drugs and equipments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Provision of vaccine,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cold chain equipment,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tests and drugs for HIV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В-3. Increase in effectiveness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5"/>
          <p:cNvGraphicFramePr>
            <a:graphicFrameLocks/>
          </p:cNvGraphicFramePr>
          <p:nvPr/>
        </p:nvGraphicFramePr>
        <p:xfrm>
          <a:off x="467543" y="1124744"/>
          <a:ext cx="8352928" cy="489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3960"/>
                <a:gridCol w="1069575"/>
                <a:gridCol w="1069575"/>
                <a:gridCol w="1079818"/>
              </a:tblGrid>
              <a:tr h="1649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Indicators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</a:tr>
              <a:tr h="1803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</a:rPr>
                        <a:t>В-3.1. % of public expenditures on PHC level as total public health expenses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</a:rPr>
                        <a:t>34</a:t>
                      </a:r>
                      <a:r>
                        <a:rPr lang="en-GB" sz="1800" dirty="0">
                          <a:latin typeface="Calibri"/>
                          <a:ea typeface="Times New Roman"/>
                        </a:rPr>
                        <a:t>.</a:t>
                      </a:r>
                      <a:r>
                        <a:rPr lang="ru-RU" sz="1800" dirty="0">
                          <a:latin typeface="Calibri"/>
                          <a:ea typeface="Times New Roman"/>
                        </a:rPr>
                        <a:t>6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+mn-cs"/>
                        </a:rPr>
                        <a:t>34.9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</a:rPr>
                        <a:t>45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43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</a:rPr>
                        <a:t>В-3.2. % of public expenses on drugs in total public health expenditures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Times New Roman"/>
                        </a:rPr>
                        <a:t>3.4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+mn-cs"/>
                        </a:rPr>
                        <a:t>3.5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Times New Roman"/>
                        </a:rPr>
                        <a:t>6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В-3. Increase in effectiveness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5155863"/>
              </p:ext>
            </p:extLst>
          </p:nvPr>
        </p:nvGraphicFramePr>
        <p:xfrm>
          <a:off x="467544" y="1196752"/>
          <a:ext cx="8219256" cy="52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6624736"/>
              </a:tblGrid>
              <a:tr h="6748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Component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Activities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542526">
                <a:tc>
                  <a:txBody>
                    <a:bodyPr/>
                    <a:lstStyle/>
                    <a:p>
                      <a:r>
                        <a:rPr lang="en-US" dirty="0" smtClean="0"/>
                        <a:t>Technical assistance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lvl="0" indent="0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of the  per-capita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RBF financing;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lvl="0" indent="0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Study on availability and affordability of pharmaceuticals;</a:t>
                      </a:r>
                    </a:p>
                    <a:p>
                      <a:pPr marL="182563" lvl="0" indent="0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Introduction of PHC Business planning;</a:t>
                      </a:r>
                    </a:p>
                    <a:p>
                      <a:pPr marL="182563" lvl="0" indent="0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Establishment of  Interagency Expert Group on implementation of new health financing mechanisms under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MoF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4855">
                <a:tc>
                  <a:txBody>
                    <a:bodyPr/>
                    <a:lstStyle/>
                    <a:p>
                      <a:r>
                        <a:rPr lang="en-GB" dirty="0" smtClean="0"/>
                        <a:t>Capacity building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0"/>
                      <a:r>
                        <a:rPr lang="en-US" sz="1800" dirty="0" smtClean="0"/>
                        <a:t>Training on PHC</a:t>
                      </a:r>
                      <a:r>
                        <a:rPr lang="en-US" sz="1800" baseline="0" dirty="0" smtClean="0"/>
                        <a:t> Business planning, per-capita and RBF financing</a:t>
                      </a:r>
                      <a:endParaRPr lang="ru-RU" sz="1800" dirty="0"/>
                    </a:p>
                  </a:txBody>
                  <a:tcPr/>
                </a:tc>
              </a:tr>
              <a:tr h="1182174">
                <a:tc>
                  <a:txBody>
                    <a:bodyPr/>
                    <a:lstStyle/>
                    <a:p>
                      <a:r>
                        <a:rPr lang="en-US" dirty="0" smtClean="0"/>
                        <a:t>Provision of drugs and equipments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Provision of basic equipment for PHC facilities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RBF pilot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rayons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821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Construction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Construction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rehabilitation of PHC facilities in RBF pilot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rayons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В-4. Increase in transparency 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96751"/>
          <a:ext cx="8352928" cy="4896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3960"/>
                <a:gridCol w="1069575"/>
                <a:gridCol w="1069575"/>
                <a:gridCol w="1079818"/>
              </a:tblGrid>
              <a:tr h="7321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Indicators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</a:tr>
              <a:tr h="2082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</a:rPr>
                        <a:t>В-4.1. % of population who aware about their rights under Basic Benefit Programme (BBP)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latin typeface="Calibri"/>
                          <a:ea typeface="Times New Roman"/>
                        </a:rPr>
                        <a:t>57</a:t>
                      </a:r>
                      <a:r>
                        <a:rPr lang="en-GB" sz="1800" dirty="0">
                          <a:latin typeface="Calibri"/>
                          <a:ea typeface="Times New Roman"/>
                        </a:rPr>
                        <a:t>.</a:t>
                      </a: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n/a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latin typeface="Calibri"/>
                          <a:ea typeface="Times New Roman"/>
                        </a:rPr>
                        <a:t>90</a:t>
                      </a:r>
                      <a:r>
                        <a:rPr lang="en-GB" sz="1800" dirty="0">
                          <a:latin typeface="Calibri"/>
                          <a:ea typeface="Times New Roman"/>
                        </a:rPr>
                        <a:t>.</a:t>
                      </a:r>
                      <a:r>
                        <a:rPr lang="ru-RU" sz="1800" dirty="0">
                          <a:latin typeface="Calibri"/>
                          <a:ea typeface="Times New Roman"/>
                        </a:rPr>
                        <a:t>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82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</a:rPr>
                        <a:t>В-4.2. % of the patients who pay informally while receiving healthcare services (drugs, medical consumables, medical staff, etc.)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Times New Roman"/>
                        </a:rPr>
                        <a:t>42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n/a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Times New Roman"/>
                        </a:rPr>
                        <a:t>33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>
              <a:buNone/>
            </a:pPr>
            <a:r>
              <a:rPr lang="en-US" altLang="en-US" dirty="0" smtClean="0"/>
              <a:t>Key </a:t>
            </a:r>
            <a:r>
              <a:rPr lang="en-US" altLang="en-US" dirty="0"/>
              <a:t>impact indicators </a:t>
            </a:r>
          </a:p>
          <a:p>
            <a:pPr marL="1162050" lvl="1" indent="-704850">
              <a:buFont typeface="Arial" pitchFamily="34" charset="0"/>
              <a:buChar char="•"/>
            </a:pPr>
            <a:r>
              <a:rPr lang="en-US" dirty="0" smtClean="0"/>
              <a:t>SDGs</a:t>
            </a:r>
            <a:r>
              <a:rPr lang="ru-RU" dirty="0" smtClean="0"/>
              <a:t> </a:t>
            </a:r>
            <a:r>
              <a:rPr lang="en-US" dirty="0" smtClean="0"/>
              <a:t>targets</a:t>
            </a:r>
            <a:endParaRPr lang="en-US" altLang="en-US" dirty="0" smtClean="0"/>
          </a:p>
          <a:p>
            <a:pPr marL="342900" lvl="1" indent="-342900">
              <a:buNone/>
            </a:pPr>
            <a:endParaRPr lang="en-US" altLang="en-US" sz="3200" dirty="0" smtClean="0"/>
          </a:p>
          <a:p>
            <a:pPr marL="800100" lvl="1" indent="-342900">
              <a:buNone/>
            </a:pPr>
            <a:r>
              <a:rPr lang="en-US" altLang="en-US" sz="3200" dirty="0" smtClean="0"/>
              <a:t>DPs key contributions during 2018</a:t>
            </a:r>
          </a:p>
          <a:p>
            <a:pPr marL="1162050" lvl="1" indent="-704850">
              <a:buFont typeface="Arial" pitchFamily="34" charset="0"/>
              <a:buChar char="•"/>
            </a:pPr>
            <a:r>
              <a:rPr lang="en-US" dirty="0" smtClean="0"/>
              <a:t>Focus areas </a:t>
            </a:r>
            <a:r>
              <a:rPr lang="en-US" altLang="en-US" dirty="0" smtClean="0"/>
              <a:t>and </a:t>
            </a:r>
            <a:r>
              <a:rPr lang="en-US" altLang="en-US" dirty="0"/>
              <a:t>activities terms </a:t>
            </a:r>
            <a:endParaRPr lang="en-US" altLang="en-US" dirty="0" smtClean="0"/>
          </a:p>
          <a:p>
            <a:pPr marL="1162050" lvl="1" indent="-704850">
              <a:buFont typeface="Arial" pitchFamily="34" charset="0"/>
              <a:buChar char="•"/>
            </a:pPr>
            <a:endParaRPr lang="en-US" dirty="0" smtClean="0"/>
          </a:p>
          <a:p>
            <a:pPr marL="723900" indent="-266700">
              <a:buNone/>
            </a:pPr>
            <a:r>
              <a:rPr lang="en-US" altLang="en-US" dirty="0" smtClean="0"/>
              <a:t>A way forward</a:t>
            </a:r>
          </a:p>
          <a:p>
            <a:pPr marL="1162050" indent="-704850"/>
            <a:r>
              <a:rPr lang="en-US" sz="2800" dirty="0" smtClean="0"/>
              <a:t>New National Health </a:t>
            </a:r>
            <a:r>
              <a:rPr lang="en-US" sz="2800" dirty="0"/>
              <a:t>Strategy development</a:t>
            </a:r>
            <a:endParaRPr lang="ru-RU" sz="2800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В-4. Increase in transparency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6870410"/>
              </p:ext>
            </p:extLst>
          </p:nvPr>
        </p:nvGraphicFramePr>
        <p:xfrm>
          <a:off x="467544" y="1268760"/>
          <a:ext cx="8280920" cy="4896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483"/>
                <a:gridCol w="6674437"/>
              </a:tblGrid>
              <a:tr h="8334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Component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Activities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2218771">
                <a:tc>
                  <a:txBody>
                    <a:bodyPr/>
                    <a:lstStyle/>
                    <a:p>
                      <a:r>
                        <a:rPr lang="en-US" dirty="0" smtClean="0"/>
                        <a:t>Technical assistance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lvl="0" indent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of State Guarantee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Benefit Package(SBGP) for 2017-2019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pilot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rayons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182563" lvl="0" indent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Monitoring of  SGBP for 2017-2019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844276">
                <a:tc>
                  <a:txBody>
                    <a:bodyPr/>
                    <a:lstStyle/>
                    <a:p>
                      <a:r>
                        <a:rPr lang="en-GB" dirty="0" smtClean="0"/>
                        <a:t>Capacity building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Trainings on SGBP in pilot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rayons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dissemination of the brochure to increase awareness of the population about the BBP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В-5. Reduction of the financial burden of patients</a:t>
            </a:r>
            <a:endParaRPr lang="ru-RU" sz="2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1340768"/>
          <a:ext cx="8352928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3960"/>
                <a:gridCol w="1069575"/>
                <a:gridCol w="1069575"/>
                <a:gridCol w="1079818"/>
              </a:tblGrid>
              <a:tr h="70364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Indicators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</a:tr>
              <a:tr h="2320694">
                <a:tc>
                  <a:txBody>
                    <a:bodyPr/>
                    <a:lstStyle/>
                    <a:p>
                      <a:pPr algn="just"/>
                      <a:endParaRPr lang="en-GB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В-5.1. % of out of pocket payments total health expenditures (THE)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63.9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50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В-5. Reduction of the financial burden of patients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8604570"/>
              </p:ext>
            </p:extLst>
          </p:nvPr>
        </p:nvGraphicFramePr>
        <p:xfrm>
          <a:off x="539552" y="1196752"/>
          <a:ext cx="8136904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544"/>
                <a:gridCol w="6558360"/>
              </a:tblGrid>
              <a:tr h="8032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Component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Activities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2673434">
                <a:tc>
                  <a:txBody>
                    <a:bodyPr/>
                    <a:lstStyle/>
                    <a:p>
                      <a:r>
                        <a:rPr lang="en-US" dirty="0" smtClean="0"/>
                        <a:t>Technical assistance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lvl="0" indent="0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of HF Strategy 2015-2018;</a:t>
                      </a:r>
                    </a:p>
                    <a:p>
                      <a:pPr marL="182563" lvl="0" indent="0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Development of new HF Strategy for 2019-2021;</a:t>
                      </a:r>
                    </a:p>
                    <a:p>
                      <a:pPr marL="182563" lvl="0" indent="0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Monitoring of UHC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Matrix under HBS Agency of Statistics as part of move to UHC;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lvl="0" indent="0"/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National Health Accounts development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91827">
                <a:tc>
                  <a:txBody>
                    <a:bodyPr/>
                    <a:lstStyle/>
                    <a:p>
                      <a:r>
                        <a:rPr lang="en-GB" dirty="0" smtClean="0"/>
                        <a:t>Capacity building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0"/>
                      <a:r>
                        <a:rPr lang="en-US" sz="1800" dirty="0" smtClean="0"/>
                        <a:t>Training on Health Module of Household Budget survey for Agency of Statistics interviewers; intercountry trainings on National Health Accounts development and validation</a:t>
                      </a:r>
                    </a:p>
                    <a:p>
                      <a:r>
                        <a:rPr lang="en-US" sz="1800" dirty="0" smtClean="0"/>
                        <a:t> 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Farrukh\Desktop\Strategy-Development1-400x3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79815"/>
            <a:ext cx="7920880" cy="457222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2101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100" b="1" dirty="0" smtClean="0"/>
              <a:t>New National Health Strategy development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84168" y="2924944"/>
            <a:ext cx="24482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NHS 2010-2020 assessment;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Development of the new NHS Concept;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Establishment of the </a:t>
            </a:r>
            <a:r>
              <a:rPr lang="en-US" dirty="0" err="1" smtClean="0"/>
              <a:t>Intersectoral</a:t>
            </a:r>
            <a:r>
              <a:rPr lang="en-US" dirty="0" smtClean="0"/>
              <a:t> TWG;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Development and costing of the new NHS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Результат пошуку зображень за запитом &quot;tajikistan logo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44824"/>
            <a:ext cx="4817839" cy="3161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7673" y="980726"/>
            <a:ext cx="41739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THANKS - </a:t>
            </a:r>
            <a:r>
              <a:rPr lang="ru-RU" sz="3600" dirty="0" smtClean="0"/>
              <a:t>ТАШАККУР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0333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426170"/>
          </a:xfrm>
        </p:spPr>
        <p:txBody>
          <a:bodyPr>
            <a:normAutofit fontScale="90000"/>
          </a:bodyPr>
          <a:lstStyle/>
          <a:p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-US" sz="3100" b="1" dirty="0" smtClean="0"/>
              <a:t>Indicator </a:t>
            </a:r>
            <a:r>
              <a:rPr lang="pt-BR" sz="3100" b="1" dirty="0" smtClean="0"/>
              <a:t>1.a-General Government Health Expenditure as a % of General Government Expenditure, 2015</a:t>
            </a:r>
            <a:r>
              <a:rPr lang="pt-BR" dirty="0" smtClean="0"/>
              <a:t/>
            </a:r>
            <a:br>
              <a:rPr lang="pt-BR" dirty="0" smtClean="0"/>
            </a:br>
            <a:endParaRPr lang="ru-RU" dirty="0"/>
          </a:p>
        </p:txBody>
      </p:sp>
      <p:pic>
        <p:nvPicPr>
          <p:cNvPr id="2050" name="Picture 2" descr="C:\Users\Farrukh\Desktop\sdg-po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077072"/>
            <a:ext cx="2743387" cy="14401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75656" y="6021288"/>
            <a:ext cx="2952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Data source: World Health Statistic, WHO, 2018 </a:t>
            </a:r>
            <a:endParaRPr lang="ru-RU" sz="1000" i="1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827584" y="1794510"/>
          <a:ext cx="7992888" cy="3722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b="1" dirty="0" smtClean="0"/>
              <a:t>Indicator 3.1-Maternal mortality ratio, 2015</a:t>
            </a:r>
            <a:br>
              <a:rPr lang="en-US" sz="2800" b="1" dirty="0" smtClean="0"/>
            </a:br>
            <a:r>
              <a:rPr lang="en-US" sz="2000" i="1" dirty="0" smtClean="0"/>
              <a:t>(per 100 000 live births)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dirty="0"/>
          </a:p>
        </p:txBody>
      </p:sp>
      <p:pic>
        <p:nvPicPr>
          <p:cNvPr id="1026" name="Picture 2" descr="C:\Users\Farrukh\Desktop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356992"/>
            <a:ext cx="2852797" cy="206395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75656" y="6021288"/>
            <a:ext cx="2952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Data source: World Health Statistic, WHO, 2018 </a:t>
            </a:r>
            <a:endParaRPr lang="ru-RU" sz="1000" i="1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827584" y="1851660"/>
          <a:ext cx="7920880" cy="3737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b="1" dirty="0" smtClean="0"/>
              <a:t>Indicator 3.7-Road traffic mortality rate, 2013</a:t>
            </a:r>
            <a:br>
              <a:rPr lang="en-US" sz="2800" b="1" dirty="0" smtClean="0"/>
            </a:br>
            <a:r>
              <a:rPr lang="en-US" sz="2000" i="1" dirty="0" smtClean="0"/>
              <a:t>(per 100 000 population)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dirty="0"/>
          </a:p>
        </p:txBody>
      </p:sp>
      <p:pic>
        <p:nvPicPr>
          <p:cNvPr id="7" name="Picture 2" descr="C:\Users\Farrukh\Desktop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9121" y="3848773"/>
            <a:ext cx="2903319" cy="210050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03648" y="6165304"/>
            <a:ext cx="2952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Data source: World Health Statistic, WHO, 2018 </a:t>
            </a:r>
            <a:endParaRPr lang="ru-RU" sz="1000" i="1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043608" y="1628800"/>
          <a:ext cx="763284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arrukh\Desktop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005064"/>
            <a:ext cx="2786823" cy="20162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/>
              <a:t>Indicator </a:t>
            </a:r>
            <a:r>
              <a:rPr lang="tg-Cyrl-TJ" sz="2800" b="1" dirty="0" smtClean="0"/>
              <a:t>3.9</a:t>
            </a:r>
            <a:r>
              <a:rPr lang="en-US" sz="2800" b="1" dirty="0" smtClean="0"/>
              <a:t>.1-Mortality ratio attributed to household and ambient air pollution, 2016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000" i="1" dirty="0" smtClean="0"/>
              <a:t>(per 100 000 population)</a:t>
            </a:r>
            <a:endParaRPr lang="ru-RU" sz="20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6237312"/>
            <a:ext cx="2952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Data source: World Health Statistic, WHO, 2018 </a:t>
            </a:r>
            <a:endParaRPr lang="ru-RU" sz="1000" i="1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67544" y="1916832"/>
          <a:ext cx="777686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А-1. Impact to the mother, newly born and child health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340768"/>
          <a:ext cx="8435280" cy="4680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728"/>
                <a:gridCol w="1584176"/>
                <a:gridCol w="1656184"/>
                <a:gridCol w="1728192"/>
              </a:tblGrid>
              <a:tr h="69531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Indicators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</a:tr>
              <a:tr h="1328402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А-1.1. Infant mortality rate per 1 000 live births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</a:rPr>
                        <a:t>16.8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</a:rPr>
                        <a:t>20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28402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А-1.2. Under 5 child mortality rate (per 1 000 live births)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</a:rPr>
                        <a:t>20.9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</a:rPr>
                        <a:t>20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28402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А-1.3. Maternal mortality rate per 100 000 live births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</a:rPr>
                        <a:t>45.0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</a:rPr>
                        <a:t>25,0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64807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А-1. Impact to the mother, newly born and child health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8355119"/>
              </p:ext>
            </p:extLst>
          </p:nvPr>
        </p:nvGraphicFramePr>
        <p:xfrm>
          <a:off x="251520" y="908720"/>
          <a:ext cx="8568952" cy="5420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361"/>
                <a:gridCol w="6906591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Component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Activities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2135730">
                <a:tc>
                  <a:txBody>
                    <a:bodyPr/>
                    <a:lstStyle/>
                    <a:p>
                      <a:r>
                        <a:rPr lang="en-US" dirty="0" smtClean="0"/>
                        <a:t>Technical assistance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Demographic and Health Survey-2017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182563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Scaling Up Nutrition (SUN) frame;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Surviving and thriving in the early years;</a:t>
                      </a:r>
                      <a:endParaRPr lang="en-GB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Full participation of adolescents;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Enhancing a protective environment for children;</a:t>
                      </a:r>
                    </a:p>
                    <a:p>
                      <a:pPr marL="182563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GB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ational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Plan on Family Planning services; </a:t>
                      </a:r>
                    </a:p>
                    <a:p>
                      <a:pPr marL="182563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Global Maternal and neonatal sepsis study; </a:t>
                      </a:r>
                    </a:p>
                    <a:p>
                      <a:pPr marL="182563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Country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adaptation of Every Newborn Action plan 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64462">
                <a:tc>
                  <a:txBody>
                    <a:bodyPr/>
                    <a:lstStyle/>
                    <a:p>
                      <a:r>
                        <a:rPr lang="en-GB" dirty="0" smtClean="0"/>
                        <a:t>Capacity building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0" algn="just"/>
                      <a:r>
                        <a:rPr lang="en-GB" sz="1600" dirty="0" smtClean="0"/>
                        <a:t>Effective Perinatal Care Training, </a:t>
                      </a:r>
                      <a:r>
                        <a:rPr lang="en-GB" sz="1600" dirty="0" err="1" smtClean="0"/>
                        <a:t>ToT</a:t>
                      </a:r>
                      <a:r>
                        <a:rPr lang="en-GB" sz="1600" dirty="0" smtClean="0"/>
                        <a:t> on Antenatal Care for Reproductive Health Centre,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intercountry</a:t>
                      </a:r>
                      <a:r>
                        <a:rPr lang="en-GB" sz="1600" baseline="0" dirty="0" smtClean="0"/>
                        <a:t> capacity building on RMNCAH </a:t>
                      </a:r>
                      <a:r>
                        <a:rPr lang="en-GB" sz="1600" dirty="0" smtClean="0"/>
                        <a:t>and other trainings on MCH</a:t>
                      </a:r>
                      <a:endParaRPr lang="ru-RU" sz="1600" dirty="0"/>
                    </a:p>
                  </a:txBody>
                  <a:tcPr/>
                </a:tc>
              </a:tr>
              <a:tr h="1118716">
                <a:tc>
                  <a:txBody>
                    <a:bodyPr/>
                    <a:lstStyle/>
                    <a:p>
                      <a:r>
                        <a:rPr lang="en-US" dirty="0" smtClean="0"/>
                        <a:t>Provision of drugs and equipments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Equipment for MCH services,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neonatal equipment, IMCI drugs, vaccines, cold chain equipment, and therapeutic food (Vitamin), equipment for maternity and new-born departments, and laboratory titration equipment for national and regional laboratories of SES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61263">
                <a:tc>
                  <a:txBody>
                    <a:bodyPr/>
                    <a:lstStyle/>
                    <a:p>
                      <a:r>
                        <a:rPr lang="en-US" dirty="0" smtClean="0"/>
                        <a:t>Construction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0" algn="just"/>
                      <a:r>
                        <a:rPr lang="en-US" sz="1600" dirty="0" smtClean="0"/>
                        <a:t>Reconstruction and rehabilitation of two oblast level hospitals in </a:t>
                      </a:r>
                      <a:r>
                        <a:rPr lang="en-US" sz="1600" dirty="0" err="1" smtClean="0"/>
                        <a:t>Kulob</a:t>
                      </a:r>
                      <a:r>
                        <a:rPr lang="en-US" sz="1600" dirty="0" smtClean="0"/>
                        <a:t> and Kurgan Tube and four other district level mother and child hospitals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А-2. Impact to the communicable diseases</a:t>
            </a:r>
            <a:endParaRPr lang="ru-RU" sz="2400" dirty="0"/>
          </a:p>
        </p:txBody>
      </p:sp>
      <p:graphicFrame>
        <p:nvGraphicFramePr>
          <p:cNvPr id="7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219256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8816"/>
                <a:gridCol w="1224136"/>
                <a:gridCol w="1368152"/>
                <a:gridCol w="1368152"/>
              </a:tblGrid>
              <a:tr h="7618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Indicators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</a:tr>
              <a:tr h="1426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А-2.1. TB morbidity rate per 100 000 population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Times New Roman"/>
                        </a:rPr>
                        <a:t>6.2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59.2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40,0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26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А-2.2. TB mortality rate per 100 000 population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Times New Roman"/>
                        </a:rPr>
                        <a:t>133.3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4.0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2</a:t>
                      </a:r>
                      <a:r>
                        <a:rPr lang="en-GB" sz="1800" dirty="0">
                          <a:latin typeface="Calibri"/>
                          <a:ea typeface="Times New Roman"/>
                        </a:rPr>
                        <a:t>.</a:t>
                      </a:r>
                      <a:r>
                        <a:rPr lang="ru-RU" sz="1800" dirty="0">
                          <a:latin typeface="Calibri"/>
                          <a:ea typeface="Times New Roman"/>
                        </a:rPr>
                        <a:t>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26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А.2.3. Hepatitis morbidity rate per 100 000 population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Times New Roman"/>
                        </a:rPr>
                        <a:t>13.2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60.7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</a:rPr>
                        <a:t> </a:t>
                      </a:r>
                      <a:endParaRPr lang="en-US" sz="18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100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1468</Words>
  <Application>Microsoft Office PowerPoint</Application>
  <PresentationFormat>On-screen Show (4:3)</PresentationFormat>
  <Paragraphs>315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Тема Office</vt:lpstr>
      <vt:lpstr>Development Partners’ Contribution into NHS 2010-2020 Implementation  during 2018</vt:lpstr>
      <vt:lpstr>Outline</vt:lpstr>
      <vt:lpstr>  Indicator 1.a-General Government Health Expenditure as a % of General Government Expenditure, 2015 </vt:lpstr>
      <vt:lpstr> Indicator 3.1-Maternal mortality ratio, 2015 (per 100 000 live births)  </vt:lpstr>
      <vt:lpstr> Indicator 3.7-Road traffic mortality rate, 2013 (per 100 000 population) </vt:lpstr>
      <vt:lpstr>Indicator 3.9.1-Mortality ratio attributed to household and ambient air pollution, 2016 (per 100 000 population)</vt:lpstr>
      <vt:lpstr>А-1. Impact to the mother, newly born and child health</vt:lpstr>
      <vt:lpstr>А-1. Impact to the mother, newly born and child health</vt:lpstr>
      <vt:lpstr>А-2. Impact to the communicable diseases</vt:lpstr>
      <vt:lpstr>А-2. Impact to the communicable diseases</vt:lpstr>
      <vt:lpstr>А-3. Impact to non-communicable and chronic diseases</vt:lpstr>
      <vt:lpstr>А-3. Impact to non-communicable and chronic diseases</vt:lpstr>
      <vt:lpstr>В-1. Improvement of access to health care services and equity</vt:lpstr>
      <vt:lpstr>В-1. Improvement of access to health care services and equity</vt:lpstr>
      <vt:lpstr>В-2. Improvement of the quality of health care services</vt:lpstr>
      <vt:lpstr>В-2. Improvement of the quality of health care services</vt:lpstr>
      <vt:lpstr>В-3. Increase in effectiveness </vt:lpstr>
      <vt:lpstr>В-3. Increase in effectiveness </vt:lpstr>
      <vt:lpstr>В-4. Increase in transparency </vt:lpstr>
      <vt:lpstr>В-4. Increase in transparency </vt:lpstr>
      <vt:lpstr>В-5. Reduction of the financial burden of patients</vt:lpstr>
      <vt:lpstr>В-5. Reduction of the financial burden of patients</vt:lpstr>
      <vt:lpstr> New National Health Strategy development </vt:lpstr>
      <vt:lpstr>PowerPoint Presentation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Partners’ Contribution into NHS 2010-2020 Implementation  during 2018</dc:title>
  <dc:creator>Farrukh</dc:creator>
  <cp:lastModifiedBy>EMERSON Leila (EEAS-DUSHANBE-EXT)</cp:lastModifiedBy>
  <cp:revision>130</cp:revision>
  <dcterms:created xsi:type="dcterms:W3CDTF">2018-10-19T03:20:50Z</dcterms:created>
  <dcterms:modified xsi:type="dcterms:W3CDTF">2018-11-05T11:38:20Z</dcterms:modified>
</cp:coreProperties>
</file>