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320" r:id="rId3"/>
    <p:sldId id="321" r:id="rId4"/>
    <p:sldId id="323" r:id="rId5"/>
    <p:sldId id="324" r:id="rId6"/>
    <p:sldId id="314" r:id="rId7"/>
    <p:sldId id="317" r:id="rId8"/>
    <p:sldId id="318"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viz Abduvahobov" initials="PA" lastIdx="2" clrIdx="0">
    <p:extLst>
      <p:ext uri="{19B8F6BF-5375-455C-9EA6-DF929625EA0E}">
        <p15:presenceInfo xmlns:p15="http://schemas.microsoft.com/office/powerpoint/2012/main" userId="S-1-5-21-889838981-920820592-1903951286-213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95FD"/>
    <a:srgbClr val="0287F4"/>
    <a:srgbClr val="0280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2520" autoAdjust="0"/>
  </p:normalViewPr>
  <p:slideViewPr>
    <p:cSldViewPr>
      <p:cViewPr varScale="1">
        <p:scale>
          <a:sx n="104" d="100"/>
          <a:sy n="104" d="100"/>
        </p:scale>
        <p:origin x="174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dirty="0" smtClean="0"/>
              <a:t>Gross Enrolment Ratio</a:t>
            </a:r>
            <a:r>
              <a:rPr lang="en-US" baseline="0" dirty="0" smtClean="0"/>
              <a:t> (G</a:t>
            </a:r>
            <a:r>
              <a:rPr lang="en-US" dirty="0" smtClean="0"/>
              <a:t>ER)</a:t>
            </a:r>
            <a:endParaRPr lang="en-US"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2016</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Boys</c:v>
                </c:pt>
                <c:pt idx="2">
                  <c:v>Girls</c:v>
                </c:pt>
              </c:strCache>
            </c:strRef>
          </c:cat>
          <c:val>
            <c:numRef>
              <c:f>Sheet1!$B$2:$B$4</c:f>
              <c:numCache>
                <c:formatCode>0%</c:formatCode>
                <c:ptCount val="3"/>
                <c:pt idx="0">
                  <c:v>0.11</c:v>
                </c:pt>
                <c:pt idx="1">
                  <c:v>0.11</c:v>
                </c:pt>
                <c:pt idx="2">
                  <c:v>0.1</c:v>
                </c:pt>
              </c:numCache>
            </c:numRef>
          </c:val>
        </c:ser>
        <c:ser>
          <c:idx val="1"/>
          <c:order val="1"/>
          <c:tx>
            <c:v>Target by 2020</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Boys</c:v>
                </c:pt>
                <c:pt idx="2">
                  <c:v>Girls</c:v>
                </c:pt>
              </c:strCache>
            </c:strRef>
          </c:cat>
          <c:val>
            <c:numRef>
              <c:f>Sheet1!$C$2:$C$4</c:f>
              <c:numCache>
                <c:formatCode>General</c:formatCode>
                <c:ptCount val="3"/>
                <c:pt idx="0" formatCode="0%">
                  <c:v>0.3</c:v>
                </c:pt>
              </c:numCache>
            </c:numRef>
          </c:val>
        </c:ser>
        <c:dLbls>
          <c:dLblPos val="inEnd"/>
          <c:showLegendKey val="0"/>
          <c:showVal val="1"/>
          <c:showCatName val="0"/>
          <c:showSerName val="0"/>
          <c:showPercent val="0"/>
          <c:showBubbleSize val="0"/>
        </c:dLbls>
        <c:gapWidth val="115"/>
        <c:overlap val="-20"/>
        <c:axId val="462064536"/>
        <c:axId val="462062968"/>
      </c:barChart>
      <c:catAx>
        <c:axId val="46206453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62062968"/>
        <c:crosses val="autoZero"/>
        <c:auto val="1"/>
        <c:lblAlgn val="ctr"/>
        <c:lblOffset val="100"/>
        <c:noMultiLvlLbl val="0"/>
      </c:catAx>
      <c:valAx>
        <c:axId val="4620629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645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GER</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Sheet1!$B$10</c:f>
              <c:strCache>
                <c:ptCount val="1"/>
                <c:pt idx="0">
                  <c:v>2015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Sheet1!$A$11:$A$12</c:f>
              <c:strCache>
                <c:ptCount val="2"/>
                <c:pt idx="0">
                  <c:v>Total</c:v>
                </c:pt>
                <c:pt idx="1">
                  <c:v>Girls</c:v>
                </c:pt>
              </c:strCache>
            </c:strRef>
          </c:cat>
          <c:val>
            <c:numRef>
              <c:f>Sheet1!$B$11:$B$12</c:f>
              <c:numCache>
                <c:formatCode>0%</c:formatCode>
                <c:ptCount val="2"/>
                <c:pt idx="0">
                  <c:v>0.69</c:v>
                </c:pt>
                <c:pt idx="1">
                  <c:v>0.64</c:v>
                </c:pt>
              </c:numCache>
            </c:numRef>
          </c:val>
        </c:ser>
        <c:ser>
          <c:idx val="1"/>
          <c:order val="1"/>
          <c:tx>
            <c:v>Target by 2020</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Sheet1!$A$11:$A$12</c:f>
              <c:strCache>
                <c:ptCount val="2"/>
                <c:pt idx="0">
                  <c:v>Total</c:v>
                </c:pt>
                <c:pt idx="1">
                  <c:v>Girls</c:v>
                </c:pt>
              </c:strCache>
            </c:strRef>
          </c:cat>
          <c:val>
            <c:numRef>
              <c:f>Sheet1!$C$11:$C$12</c:f>
              <c:numCache>
                <c:formatCode>0%</c:formatCode>
                <c:ptCount val="2"/>
                <c:pt idx="0">
                  <c:v>0.98</c:v>
                </c:pt>
                <c:pt idx="1">
                  <c:v>0.95</c:v>
                </c:pt>
              </c:numCache>
            </c:numRef>
          </c:val>
        </c:ser>
        <c:dLbls>
          <c:showLegendKey val="0"/>
          <c:showVal val="0"/>
          <c:showCatName val="0"/>
          <c:showSerName val="0"/>
          <c:showPercent val="0"/>
          <c:showBubbleSize val="0"/>
        </c:dLbls>
        <c:gapWidth val="219"/>
        <c:overlap val="-27"/>
        <c:axId val="462054736"/>
        <c:axId val="462058264"/>
      </c:barChart>
      <c:catAx>
        <c:axId val="462054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58264"/>
        <c:crosses val="autoZero"/>
        <c:auto val="1"/>
        <c:lblAlgn val="ctr"/>
        <c:lblOffset val="100"/>
        <c:noMultiLvlLbl val="0"/>
      </c:catAx>
      <c:valAx>
        <c:axId val="4620582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54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Sheet1!$A$21</c:f>
              <c:strCache>
                <c:ptCount val="1"/>
                <c:pt idx="0">
                  <c:v>CwD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0.10632655293088364"/>
                  <c:y val="0"/>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067804024497958E-3"/>
                  <c:y val="-1.388888888888888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Sheet1!$B$20:$C$20</c:f>
              <c:strCache>
                <c:ptCount val="2"/>
                <c:pt idx="0">
                  <c:v>2015</c:v>
                </c:pt>
                <c:pt idx="1">
                  <c:v>Target by 2020</c:v>
                </c:pt>
              </c:strCache>
            </c:strRef>
          </c:cat>
          <c:val>
            <c:numRef>
              <c:f>Sheet1!$B$21:$C$21</c:f>
              <c:numCache>
                <c:formatCode>0%</c:formatCode>
                <c:ptCount val="2"/>
                <c:pt idx="0">
                  <c:v>0.19</c:v>
                </c:pt>
                <c:pt idx="1">
                  <c:v>0.8</c:v>
                </c:pt>
              </c:numCache>
            </c:numRef>
          </c:val>
          <c:smooth val="0"/>
        </c:ser>
        <c:dLbls>
          <c:dLblPos val="ctr"/>
          <c:showLegendKey val="0"/>
          <c:showVal val="1"/>
          <c:showCatName val="0"/>
          <c:showSerName val="0"/>
          <c:showPercent val="0"/>
          <c:showBubbleSize val="0"/>
        </c:dLbls>
        <c:marker val="1"/>
        <c:smooth val="0"/>
        <c:axId val="462063360"/>
        <c:axId val="462061008"/>
      </c:lineChart>
      <c:catAx>
        <c:axId val="46206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61008"/>
        <c:crosses val="autoZero"/>
        <c:auto val="1"/>
        <c:lblAlgn val="ctr"/>
        <c:lblOffset val="100"/>
        <c:noMultiLvlLbl val="0"/>
      </c:catAx>
      <c:valAx>
        <c:axId val="4620610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63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Sheet1!$A$30</c:f>
              <c:strCache>
                <c:ptCount val="1"/>
              </c:strCache>
            </c:strRef>
          </c:tx>
          <c:spPr>
            <a:solidFill>
              <a:schemeClr val="accent1"/>
            </a:solidFill>
            <a:ln>
              <a:noFill/>
            </a:ln>
            <a:effectLst/>
          </c:spPr>
          <c:invertIfNegative val="0"/>
          <c:val>
            <c:numRef>
              <c:f>Sheet1!$B$30:$C$30</c:f>
              <c:numCache>
                <c:formatCode>General</c:formatCode>
                <c:ptCount val="2"/>
                <c:pt idx="0">
                  <c:v>2015</c:v>
                </c:pt>
                <c:pt idx="1">
                  <c:v>2020</c:v>
                </c:pt>
              </c:numCache>
            </c:numRef>
          </c:val>
        </c:ser>
        <c:dLbls>
          <c:showLegendKey val="0"/>
          <c:showVal val="0"/>
          <c:showCatName val="0"/>
          <c:showSerName val="0"/>
          <c:showPercent val="0"/>
          <c:showBubbleSize val="0"/>
        </c:dLbls>
        <c:gapWidth val="219"/>
        <c:overlap val="-27"/>
        <c:axId val="462056304"/>
        <c:axId val="462064928"/>
      </c:barChart>
      <c:lineChart>
        <c:grouping val="standard"/>
        <c:varyColors val="0"/>
        <c:ser>
          <c:idx val="1"/>
          <c:order val="1"/>
          <c:tx>
            <c:strRef>
              <c:f>Sheet1!$A$31</c:f>
              <c:strCache>
                <c:ptCount val="1"/>
                <c:pt idx="0">
                  <c:v>% of basic school graduates (9 grades) enrolled in primary and secondary vocational education</c:v>
                </c:pt>
              </c:strCache>
            </c:strRef>
          </c:tx>
          <c:spPr>
            <a:ln w="28575" cap="rnd">
              <a:solidFill>
                <a:schemeClr val="accent2"/>
              </a:solidFill>
              <a:round/>
            </a:ln>
            <a:effectLst/>
          </c:spPr>
          <c:marker>
            <c:symbol val="none"/>
          </c:marker>
          <c:val>
            <c:numRef>
              <c:f>Sheet1!$B$31:$C$31</c:f>
              <c:numCache>
                <c:formatCode>0%</c:formatCode>
                <c:ptCount val="2"/>
                <c:pt idx="0">
                  <c:v>0.12</c:v>
                </c:pt>
                <c:pt idx="1">
                  <c:v>0.3</c:v>
                </c:pt>
              </c:numCache>
            </c:numRef>
          </c:val>
          <c:smooth val="0"/>
        </c:ser>
        <c:dLbls>
          <c:showLegendKey val="0"/>
          <c:showVal val="0"/>
          <c:showCatName val="0"/>
          <c:showSerName val="0"/>
          <c:showPercent val="0"/>
          <c:showBubbleSize val="0"/>
        </c:dLbls>
        <c:marker val="1"/>
        <c:smooth val="0"/>
        <c:axId val="462065320"/>
        <c:axId val="462055128"/>
      </c:lineChart>
      <c:catAx>
        <c:axId val="46205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64928"/>
        <c:crosses val="autoZero"/>
        <c:auto val="1"/>
        <c:lblAlgn val="ctr"/>
        <c:lblOffset val="100"/>
        <c:noMultiLvlLbl val="0"/>
      </c:catAx>
      <c:valAx>
        <c:axId val="462064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56304"/>
        <c:crosses val="autoZero"/>
        <c:crossBetween val="between"/>
      </c:valAx>
      <c:valAx>
        <c:axId val="46205512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65320"/>
        <c:crosses val="max"/>
        <c:crossBetween val="between"/>
      </c:valAx>
      <c:catAx>
        <c:axId val="462065320"/>
        <c:scaling>
          <c:orientation val="minMax"/>
        </c:scaling>
        <c:delete val="1"/>
        <c:axPos val="b"/>
        <c:majorTickMark val="none"/>
        <c:minorTickMark val="none"/>
        <c:tickLblPos val="nextTo"/>
        <c:crossAx val="462055128"/>
        <c:crosses val="autoZero"/>
        <c:auto val="1"/>
        <c:lblAlgn val="ctr"/>
        <c:lblOffset val="100"/>
        <c:noMultiLvlLbl val="0"/>
      </c:cat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0.23726</cdr:x>
      <cdr:y>0.16239</cdr:y>
    </cdr:from>
    <cdr:to>
      <cdr:x>0.3206</cdr:x>
      <cdr:y>0.2735</cdr:y>
    </cdr:to>
    <cdr:cxnSp macro="">
      <cdr:nvCxnSpPr>
        <cdr:cNvPr id="3" name="Straight Arrow Connector 2"/>
        <cdr:cNvCxnSpPr/>
      </cdr:nvCxnSpPr>
      <cdr:spPr>
        <a:xfrm xmlns:a="http://schemas.openxmlformats.org/drawingml/2006/main" flipV="1">
          <a:off x="1084771" y="445476"/>
          <a:ext cx="381000" cy="30480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0.6706</cdr:x>
      <cdr:y>0.18457</cdr:y>
    </cdr:from>
    <cdr:to>
      <cdr:x>0.75393</cdr:x>
      <cdr:y>0.29568</cdr:y>
    </cdr:to>
    <cdr:cxnSp macro="">
      <cdr:nvCxnSpPr>
        <cdr:cNvPr id="4" name="Straight Arrow Connector 3"/>
        <cdr:cNvCxnSpPr/>
      </cdr:nvCxnSpPr>
      <cdr:spPr>
        <a:xfrm xmlns:a="http://schemas.openxmlformats.org/drawingml/2006/main" flipV="1">
          <a:off x="3065971" y="506317"/>
          <a:ext cx="381000" cy="30480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CDBED7-A3AE-4B38-9D5D-B99C99633563}" type="datetimeFigureOut">
              <a:rPr lang="en-US" smtClean="0"/>
              <a:t>11/18/2016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16B66-8D39-45CD-9D79-0CE1A721301D}" type="slidenum">
              <a:rPr lang="en-US" smtClean="0"/>
              <a:t>‹#›</a:t>
            </a:fld>
            <a:endParaRPr lang="en-US"/>
          </a:p>
        </p:txBody>
      </p:sp>
    </p:spTree>
    <p:extLst>
      <p:ext uri="{BB962C8B-B14F-4D97-AF65-F5344CB8AC3E}">
        <p14:creationId xmlns:p14="http://schemas.microsoft.com/office/powerpoint/2010/main" val="1048029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i="1" kern="1200" dirty="0" smtClean="0">
                <a:solidFill>
                  <a:schemeClr val="tx1"/>
                </a:solidFill>
                <a:effectLst/>
                <a:latin typeface="+mn-lt"/>
                <a:ea typeface="+mn-ea"/>
                <a:cs typeface="+mn-cs"/>
              </a:rPr>
              <a:t>Increasing the enrolment in pre-school education, especially for children aged 3-6 years old, with the advantage of enrollment for children with disabilities in the process of allocation of available places. By 2020, the number of children attending pre-school institutions is expected to increase up to 30%.</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strengthening and expanding traditional forms of preschool education, including through active encouraging the establishment of private educational institutions;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development of innovative/alternative forms of pre-school training (free preparatory groups created in public kindergartens, early childhood development centers, special preparatory groups at schools);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development of standards and training programs for non-traditional forms and short-term daycare centers to prepare children for school, as well as to provide additional paid services related to preschool training. </a:t>
            </a:r>
            <a:endParaRPr lang="en-US" dirty="0" smtClean="0">
              <a:effectLst/>
            </a:endParaRPr>
          </a:p>
          <a:p>
            <a:pPr lvl="0"/>
            <a:r>
              <a:rPr lang="en-US" sz="1200" i="1" kern="1200" dirty="0" smtClean="0">
                <a:solidFill>
                  <a:schemeClr val="tx1"/>
                </a:solidFill>
                <a:effectLst/>
                <a:latin typeface="+mn-lt"/>
                <a:ea typeface="+mn-ea"/>
                <a:cs typeface="+mn-cs"/>
              </a:rPr>
              <a:t>Ensuring high-quality preschool education through the implementation of the following measures: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development of the system of state standards for getting children ready for school, which will create the skeleton of basic skills development system, using innovation and promoting protection of children’s rights/interests;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implementation of an improved system of training, retraining and professional development of employees;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development and implementation of the systems to monitor the quality of education in pre-school institutions;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development and implementation of standards and controls with regard to the quality of food and medical assistance provided to such institutions. </a:t>
            </a:r>
            <a:endParaRPr lang="en-US" dirty="0"/>
          </a:p>
        </p:txBody>
      </p:sp>
      <p:sp>
        <p:nvSpPr>
          <p:cNvPr id="4" name="Slide Number Placeholder 3"/>
          <p:cNvSpPr>
            <a:spLocks noGrp="1"/>
          </p:cNvSpPr>
          <p:nvPr>
            <p:ph type="sldNum" sz="quarter" idx="10"/>
          </p:nvPr>
        </p:nvSpPr>
        <p:spPr/>
        <p:txBody>
          <a:bodyPr/>
          <a:lstStyle/>
          <a:p>
            <a:fld id="{1D416B66-8D39-45CD-9D79-0CE1A721301D}" type="slidenum">
              <a:rPr lang="en-US" smtClean="0"/>
              <a:t>2</a:t>
            </a:fld>
            <a:endParaRPr lang="en-US"/>
          </a:p>
        </p:txBody>
      </p:sp>
    </p:spTree>
    <p:extLst>
      <p:ext uri="{BB962C8B-B14F-4D97-AF65-F5344CB8AC3E}">
        <p14:creationId xmlns:p14="http://schemas.microsoft.com/office/powerpoint/2010/main" val="450581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Finalizing the establishment of the framework for transition to 12-year education cycle and improving the efficiency of the educational process, while ensuring universal coverage, improving the quality of teaching and school results by:</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improving the quality of education </a:t>
            </a:r>
            <a:r>
              <a:rPr lang="en-US" sz="1200" kern="1200" dirty="0" smtClean="0">
                <a:solidFill>
                  <a:schemeClr val="tx1"/>
                </a:solidFill>
                <a:effectLst/>
                <a:latin typeface="+mn-lt"/>
                <a:ea typeface="+mn-ea"/>
                <a:cs typeface="+mn-cs"/>
              </a:rPr>
              <a:t>of </a:t>
            </a:r>
            <a:r>
              <a:rPr lang="en-GB" sz="1200" kern="1200" dirty="0" smtClean="0">
                <a:solidFill>
                  <a:schemeClr val="tx1"/>
                </a:solidFill>
                <a:effectLst/>
                <a:latin typeface="+mn-lt"/>
                <a:ea typeface="+mn-ea"/>
                <a:cs typeface="+mn-cs"/>
              </a:rPr>
              <a:t>graduates, teachers and educational institutions;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increasing investment in school infrastructure, thereby allowing building at least 281 new schools for approximately 104 thousand pupils. Computers will be provided to at least 480 schools;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development and publishing of new textbooks not only in the state language, but also in the languages of the national minorities;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connecting all schools across the country to the Internet;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full provision of schools with qualified teachers, especially in rural areas, and promoting employment in the school system, including young graduates of pedagogical specialties;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introducing interactive programs of innovative education in the teachers’ advanced training institutions, including programs aimed to support and train teachers to educate children with disabilities in regular schools;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introduction of the free daily hot meal system for the primary school children;</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implementation of training programs in schools, which will include professional orientation to help pupils choose further professional specialization at the end of the 9</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providing education in personal hygiene, life skills and healthy lifestyle according to age groups of pupils;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increasing access to specialized optional (facultative) classes;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significant efforts will be applied to ensure fulfillment of the rights of children with disabilities to have access to and receive quality education.</a:t>
            </a:r>
            <a:endParaRPr lang="en-US" dirty="0" smtClean="0">
              <a:effectLst/>
            </a:endParaRPr>
          </a:p>
          <a:p>
            <a:pPr marL="0" lvl="0" indent="0">
              <a:buFont typeface="Arial" panose="020B0604020202020204" pitchFamily="34" charset="0"/>
              <a:buNone/>
            </a:pPr>
            <a:r>
              <a:rPr lang="en-US" sz="1200" i="1" kern="1200" dirty="0" smtClean="0">
                <a:solidFill>
                  <a:schemeClr val="tx1"/>
                </a:solidFill>
                <a:effectLst/>
                <a:latin typeface="+mn-lt"/>
                <a:ea typeface="+mn-ea"/>
                <a:cs typeface="+mn-cs"/>
              </a:rPr>
              <a:t>Development and application of special training programs and improvement of the system of training of specialists to work with children with special learning needs through: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integration of children with disabilities into regular schools;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establishment of special environment for the development, upbringing and education of children with disabilities, as well as promoting and initiating establishment of conditions adequate to the specific needs of a child (distance education of children with disabilities at home, including equipping their homes with necessary technical means and providing access to the Internet);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implementation of per capita financing mechanism at schools to ensure the quality of education and social equality;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providing better support for children from poor families in the form of textbooks, nutrition (not only primary school children) and provision of clothing through budgetary funds.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1D416B66-8D39-45CD-9D79-0CE1A721301D}" type="slidenum">
              <a:rPr lang="en-US" smtClean="0"/>
              <a:t>3</a:t>
            </a:fld>
            <a:endParaRPr lang="en-US"/>
          </a:p>
        </p:txBody>
      </p:sp>
    </p:spTree>
    <p:extLst>
      <p:ext uri="{BB962C8B-B14F-4D97-AF65-F5344CB8AC3E}">
        <p14:creationId xmlns:p14="http://schemas.microsoft.com/office/powerpoint/2010/main" val="918020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smtClean="0">
                <a:solidFill>
                  <a:schemeClr val="tx1"/>
                </a:solidFill>
                <a:effectLst/>
                <a:latin typeface="+mn-lt"/>
                <a:ea typeface="+mn-ea"/>
                <a:cs typeface="+mn-cs"/>
              </a:rPr>
              <a:t>Cardinal improvement of the primary and secondary education systems by 2020, in particular through: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improving the legal and regulatory framework and the system of accreditation of educational institutions;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regular updating of professional education programs based on the monitoring of the labor market demand. Such monitoring system will be established in the form of public-private partnership. This will include the establishment of a database of professions. External educational outcomes assessment and certification of professional qualification system is expected to be implemented;</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development of the training system and certification of teachers through implementation of new professional training programs that would include, for example, development of management skills, knowledge of the law, foreign languages and information technologies;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 assessment of continuous progress in the establishment and functioning of the Coordination Council on professional education. </a:t>
            </a:r>
          </a:p>
          <a:p>
            <a:pPr marL="0" lvl="0" indent="0">
              <a:buFont typeface="Arial" panose="020B0604020202020204" pitchFamily="34" charset="0"/>
              <a:buNone/>
            </a:pPr>
            <a:endParaRPr lang="en-US" dirty="0" smtClean="0">
              <a:effectLst/>
            </a:endParaRPr>
          </a:p>
          <a:p>
            <a:pPr marL="0" lvl="0" indent="0">
              <a:buFont typeface="Arial" panose="020B0604020202020204" pitchFamily="34" charset="0"/>
              <a:buNone/>
            </a:pPr>
            <a:r>
              <a:rPr lang="en-US" sz="1200" i="1" kern="1200" dirty="0" smtClean="0">
                <a:solidFill>
                  <a:schemeClr val="tx1"/>
                </a:solidFill>
                <a:effectLst/>
                <a:latin typeface="+mn-lt"/>
                <a:ea typeface="+mn-ea"/>
                <a:cs typeface="+mn-cs"/>
              </a:rPr>
              <a:t>Creating favorable conditions for persons with disabilities to receive vocational education in educational institutions located as close as possible to their place of residence by: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providing opportunities for distance education  using e-learning technologies;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developing tolerant attitude towards persons with disabilities getting education;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promoting interagency cooperation to address the problems of vocational education for the people with disabilities and facilitate their subsequent employment. </a:t>
            </a:r>
          </a:p>
          <a:p>
            <a:pPr marL="171450" lvl="0" indent="-171450">
              <a:buFont typeface="Arial" panose="020B0604020202020204" pitchFamily="34" charset="0"/>
              <a:buChar char="•"/>
            </a:pPr>
            <a:endParaRPr lang="en-US" dirty="0" smtClean="0">
              <a:effectLst/>
            </a:endParaRPr>
          </a:p>
          <a:p>
            <a:pPr marL="0" lvl="0" indent="0">
              <a:buFont typeface="Arial" panose="020B0604020202020204" pitchFamily="34" charset="0"/>
              <a:buNone/>
            </a:pPr>
            <a:r>
              <a:rPr lang="en-US" sz="1200" i="1" kern="1200" dirty="0" smtClean="0">
                <a:solidFill>
                  <a:schemeClr val="tx1"/>
                </a:solidFill>
                <a:effectLst/>
                <a:latin typeface="+mn-lt"/>
                <a:ea typeface="+mn-ea"/>
                <a:cs typeface="+mn-cs"/>
              </a:rPr>
              <a:t>Increasing establishment of diversified (</a:t>
            </a:r>
            <a:r>
              <a:rPr lang="en-US" sz="1200" i="1" kern="1200" dirty="0" err="1" smtClean="0">
                <a:solidFill>
                  <a:schemeClr val="tx1"/>
                </a:solidFill>
                <a:effectLst/>
                <a:latin typeface="+mn-lt"/>
                <a:ea typeface="+mn-ea"/>
                <a:cs typeface="+mn-cs"/>
              </a:rPr>
              <a:t>multisectoral</a:t>
            </a:r>
            <a:r>
              <a:rPr lang="en-US" sz="1200" i="1" kern="1200" dirty="0" smtClean="0">
                <a:solidFill>
                  <a:schemeClr val="tx1"/>
                </a:solidFill>
                <a:effectLst/>
                <a:latin typeface="+mn-lt"/>
                <a:ea typeface="+mn-ea"/>
                <a:cs typeface="+mn-cs"/>
              </a:rPr>
              <a:t>) vocational high school (lyceums)/colleges, each of which will offer training in 7-10 key specialties by: </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clustering the related professions and specialties, for which the training should be organized in line with primary and secondary professional education programs;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opening the branches of vocational colleges on the basis of existing secondary schools in the most remote regions;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initiating the process of inclusion of colleges in the structure of specialized universities; </a:t>
            </a:r>
            <a:endParaRPr lang="en-US" dirty="0" smtClean="0">
              <a:effectLst/>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organizing special courses aimed to ensure greater inclusion of women in the small business. </a:t>
            </a:r>
            <a:endParaRPr lang="en-US" dirty="0"/>
          </a:p>
        </p:txBody>
      </p:sp>
      <p:sp>
        <p:nvSpPr>
          <p:cNvPr id="4" name="Slide Number Placeholder 3"/>
          <p:cNvSpPr>
            <a:spLocks noGrp="1"/>
          </p:cNvSpPr>
          <p:nvPr>
            <p:ph type="sldNum" sz="quarter" idx="10"/>
          </p:nvPr>
        </p:nvSpPr>
        <p:spPr/>
        <p:txBody>
          <a:bodyPr/>
          <a:lstStyle/>
          <a:p>
            <a:fld id="{1D416B66-8D39-45CD-9D79-0CE1A721301D}" type="slidenum">
              <a:rPr lang="en-US" smtClean="0"/>
              <a:t>4</a:t>
            </a:fld>
            <a:endParaRPr lang="en-US"/>
          </a:p>
        </p:txBody>
      </p:sp>
    </p:spTree>
    <p:extLst>
      <p:ext uri="{BB962C8B-B14F-4D97-AF65-F5344CB8AC3E}">
        <p14:creationId xmlns:p14="http://schemas.microsoft.com/office/powerpoint/2010/main" val="146575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Symbol" panose="05050102010706020507" pitchFamily="18" charset="2"/>
              <a:buNone/>
              <a:tabLst>
                <a:tab pos="0" algn="l"/>
                <a:tab pos="540385" algn="l"/>
                <a:tab pos="630555" algn="l"/>
              </a:tabLst>
              <a:defRPr/>
            </a:pPr>
            <a:r>
              <a:rPr lang="en-US" sz="1200" i="1" kern="1200" dirty="0" smtClean="0">
                <a:solidFill>
                  <a:schemeClr val="tx1"/>
                </a:solidFill>
                <a:effectLst/>
                <a:latin typeface="+mn-lt"/>
                <a:ea typeface="+mn-ea"/>
                <a:cs typeface="+mn-cs"/>
              </a:rPr>
              <a:t>Increasing coverage of school leavers, vocational colleges and lyceums graduates with higher education by not less than 15% and ensuring greater coherence between the labor market demand and the higher vocational education system through: </a:t>
            </a:r>
            <a:endParaRPr lang="en-US" sz="1200" kern="1200" dirty="0" smtClean="0">
              <a:solidFill>
                <a:schemeClr val="tx1"/>
              </a:solidFill>
              <a:effectLst/>
              <a:latin typeface="+mn-lt"/>
              <a:ea typeface="+mn-ea"/>
              <a:cs typeface="+mn-cs"/>
            </a:endParaRPr>
          </a:p>
          <a:p>
            <a:pPr marL="342900" marR="0" lvl="0" indent="-342900" algn="just">
              <a:spcBef>
                <a:spcPts val="0"/>
              </a:spcBef>
              <a:spcAft>
                <a:spcPts val="0"/>
              </a:spcAft>
              <a:buFont typeface="Symbol" panose="05050102010706020507" pitchFamily="18" charset="2"/>
              <a:buChar char=""/>
              <a:tabLst>
                <a:tab pos="0" algn="l"/>
                <a:tab pos="540385" algn="l"/>
                <a:tab pos="630555" algn="l"/>
              </a:tabLst>
            </a:pPr>
            <a:endParaRPr lang="en-US" dirty="0" smtClean="0">
              <a:solidFill>
                <a:srgbClr val="000000"/>
              </a:solidFill>
              <a:latin typeface="Times New Roman" panose="02020603050405020304" pitchFamily="18" charset="0"/>
              <a:ea typeface="ArialNarrow"/>
            </a:endParaRPr>
          </a:p>
          <a:p>
            <a:pPr marL="171450" marR="0" lvl="0" indent="-171450" algn="just">
              <a:spcBef>
                <a:spcPts val="0"/>
              </a:spcBef>
              <a:spcAft>
                <a:spcPts val="0"/>
              </a:spcAft>
              <a:buFont typeface="Arial" panose="020B0604020202020204" pitchFamily="34" charset="0"/>
              <a:buChar char="•"/>
              <a:tabLst>
                <a:tab pos="0" algn="l"/>
                <a:tab pos="540385" algn="l"/>
                <a:tab pos="630555" algn="l"/>
              </a:tabLst>
            </a:pPr>
            <a:r>
              <a:rPr lang="en-US" dirty="0" smtClean="0">
                <a:solidFill>
                  <a:srgbClr val="000000"/>
                </a:solidFill>
                <a:latin typeface="Times New Roman" panose="02020603050405020304" pitchFamily="18" charset="0"/>
                <a:ea typeface="ArialNarrow"/>
              </a:rPr>
              <a:t>implementation of necessary measures to improve the quality of education for graduates, teachers and higher education institutions; </a:t>
            </a:r>
            <a:endParaRPr lang="en-US" dirty="0" smtClean="0"/>
          </a:p>
          <a:p>
            <a:pPr marL="171450" marR="0" lvl="0" indent="-171450" algn="just">
              <a:spcBef>
                <a:spcPts val="0"/>
              </a:spcBef>
              <a:spcAft>
                <a:spcPts val="0"/>
              </a:spcAft>
              <a:buFont typeface="Arial" panose="020B0604020202020204" pitchFamily="34" charset="0"/>
              <a:buChar char="•"/>
              <a:tabLst>
                <a:tab pos="0" algn="l"/>
                <a:tab pos="540385" algn="l"/>
                <a:tab pos="630555" algn="l"/>
              </a:tabLst>
            </a:pPr>
            <a:r>
              <a:rPr lang="en-US" dirty="0" smtClean="0">
                <a:solidFill>
                  <a:srgbClr val="000000"/>
                </a:solidFill>
                <a:latin typeface="Times New Roman" panose="02020603050405020304" pitchFamily="18" charset="0"/>
                <a:ea typeface="ArialNarrow"/>
              </a:rPr>
              <a:t>design and implementation of educational standards of the new generation, equipping the educational process and scientific research in line with those standards; </a:t>
            </a:r>
            <a:endParaRPr lang="en-US" dirty="0" smtClean="0"/>
          </a:p>
          <a:p>
            <a:pPr marL="171450" marR="0" lvl="0" indent="-171450" algn="just">
              <a:spcBef>
                <a:spcPts val="0"/>
              </a:spcBef>
              <a:spcAft>
                <a:spcPts val="0"/>
              </a:spcAft>
              <a:buFont typeface="Arial" panose="020B0604020202020204" pitchFamily="34" charset="0"/>
              <a:buChar char="•"/>
              <a:tabLst>
                <a:tab pos="0" algn="l"/>
                <a:tab pos="540385" algn="l"/>
                <a:tab pos="630555" algn="l"/>
              </a:tabLst>
            </a:pPr>
            <a:r>
              <a:rPr lang="en-US" dirty="0" smtClean="0">
                <a:solidFill>
                  <a:srgbClr val="000000"/>
                </a:solidFill>
                <a:latin typeface="Times New Roman" panose="02020603050405020304" pitchFamily="18" charset="0"/>
                <a:ea typeface="ArialNarrow"/>
              </a:rPr>
              <a:t>improvement of the education quality evaluation system through the modernization of internal audits, the state attestation and accreditation, as well as the development of public oversight mechanisms; </a:t>
            </a:r>
            <a:endParaRPr lang="en-US" dirty="0" smtClean="0"/>
          </a:p>
          <a:p>
            <a:pPr marL="171450" marR="0" lvl="0" indent="-171450" algn="just">
              <a:spcBef>
                <a:spcPts val="0"/>
              </a:spcBef>
              <a:spcAft>
                <a:spcPts val="0"/>
              </a:spcAft>
              <a:buFont typeface="Arial" panose="020B0604020202020204" pitchFamily="34" charset="0"/>
              <a:buChar char="•"/>
              <a:tabLst>
                <a:tab pos="0" algn="l"/>
                <a:tab pos="540385" algn="l"/>
                <a:tab pos="630555" algn="l"/>
              </a:tabLst>
            </a:pPr>
            <a:r>
              <a:rPr lang="en-US" dirty="0" smtClean="0">
                <a:solidFill>
                  <a:srgbClr val="000000"/>
                </a:solidFill>
                <a:latin typeface="Times New Roman" panose="02020603050405020304" pitchFamily="18" charset="0"/>
                <a:ea typeface="ArialNarrow"/>
              </a:rPr>
              <a:t>introduction of new methods of higher education funding, involving per capita financing along with increased competitive funding of HEIs research activities; </a:t>
            </a:r>
            <a:endParaRPr lang="en-US" dirty="0" smtClean="0"/>
          </a:p>
          <a:p>
            <a:pPr marL="171450" marR="0" lvl="0" indent="-171450" algn="just">
              <a:spcBef>
                <a:spcPts val="0"/>
              </a:spcBef>
              <a:spcAft>
                <a:spcPts val="0"/>
              </a:spcAft>
              <a:buFont typeface="Arial" panose="020B0604020202020204" pitchFamily="34" charset="0"/>
              <a:buChar char="•"/>
              <a:tabLst>
                <a:tab pos="0" algn="l"/>
                <a:tab pos="540385" algn="l"/>
                <a:tab pos="630555" algn="l"/>
              </a:tabLst>
            </a:pPr>
            <a:r>
              <a:rPr lang="en-US" dirty="0" smtClean="0">
                <a:solidFill>
                  <a:srgbClr val="000000"/>
                </a:solidFill>
                <a:latin typeface="Times New Roman" panose="02020603050405020304" pitchFamily="18" charset="0"/>
                <a:ea typeface="ArialNarrow"/>
              </a:rPr>
              <a:t>establishment, within higher education institutions, of small enterprises, </a:t>
            </a:r>
            <a:r>
              <a:rPr lang="en-US" dirty="0" err="1" smtClean="0">
                <a:solidFill>
                  <a:srgbClr val="000000"/>
                </a:solidFill>
                <a:latin typeface="Times New Roman" panose="02020603050405020304" pitchFamily="18" charset="0"/>
                <a:ea typeface="ArialNarrow"/>
              </a:rPr>
              <a:t>technoparks</a:t>
            </a:r>
            <a:r>
              <a:rPr lang="en-US" dirty="0" smtClean="0">
                <a:solidFill>
                  <a:srgbClr val="000000"/>
                </a:solidFill>
                <a:latin typeface="Times New Roman" panose="02020603050405020304" pitchFamily="18" charset="0"/>
                <a:ea typeface="ArialNarrow"/>
              </a:rPr>
              <a:t>, joint laboratories, centers providing consulting, design and other types of services.</a:t>
            </a:r>
            <a:endParaRPr lang="en-US" dirty="0" smtClean="0">
              <a:effectLst/>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D416B66-8D39-45CD-9D79-0CE1A721301D}" type="slidenum">
              <a:rPr lang="en-US" smtClean="0"/>
              <a:t>5</a:t>
            </a:fld>
            <a:endParaRPr lang="en-US"/>
          </a:p>
        </p:txBody>
      </p:sp>
    </p:spTree>
    <p:extLst>
      <p:ext uri="{BB962C8B-B14F-4D97-AF65-F5344CB8AC3E}">
        <p14:creationId xmlns:p14="http://schemas.microsoft.com/office/powerpoint/2010/main" val="973602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16B66-8D39-45CD-9D79-0CE1A721301D}" type="slidenum">
              <a:rPr lang="en-US" smtClean="0"/>
              <a:t>6</a:t>
            </a:fld>
            <a:endParaRPr lang="en-US"/>
          </a:p>
        </p:txBody>
      </p:sp>
    </p:spTree>
    <p:extLst>
      <p:ext uri="{BB962C8B-B14F-4D97-AF65-F5344CB8AC3E}">
        <p14:creationId xmlns:p14="http://schemas.microsoft.com/office/powerpoint/2010/main" val="1549805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16B66-8D39-45CD-9D79-0CE1A721301D}" type="slidenum">
              <a:rPr lang="en-US" smtClean="0"/>
              <a:t>7</a:t>
            </a:fld>
            <a:endParaRPr lang="en-US"/>
          </a:p>
        </p:txBody>
      </p:sp>
    </p:spTree>
    <p:extLst>
      <p:ext uri="{BB962C8B-B14F-4D97-AF65-F5344CB8AC3E}">
        <p14:creationId xmlns:p14="http://schemas.microsoft.com/office/powerpoint/2010/main" val="324634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Well articulated performance assessment framework that links the policy statements to measurable goals along with a set of programmes that have been costed with activities allocated across a number of years allowing for the priority programmes to be identified and a phasing identified.</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D416B66-8D39-45CD-9D79-0CE1A721301D}" type="slidenum">
              <a:rPr lang="en-US" smtClean="0"/>
              <a:t>8</a:t>
            </a:fld>
            <a:endParaRPr lang="en-US"/>
          </a:p>
        </p:txBody>
      </p:sp>
    </p:spTree>
    <p:extLst>
      <p:ext uri="{BB962C8B-B14F-4D97-AF65-F5344CB8AC3E}">
        <p14:creationId xmlns:p14="http://schemas.microsoft.com/office/powerpoint/2010/main" val="381297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
        <p:nvSpPr>
          <p:cNvPr id="4" name="Rectangle 2"/>
          <p:cNvSpPr>
            <a:spLocks noChangeArrowheads="1"/>
          </p:cNvSpPr>
          <p:nvPr/>
        </p:nvSpPr>
        <p:spPr bwMode="auto">
          <a:xfrm>
            <a:off x="3810" y="0"/>
            <a:ext cx="9144000" cy="5871909"/>
          </a:xfrm>
          <a:prstGeom prst="rect">
            <a:avLst/>
          </a:prstGeom>
          <a:solidFill>
            <a:srgbClr val="0099FF"/>
          </a:solidFill>
          <a:ln w="9525">
            <a:solidFill>
              <a:schemeClr val="tx1"/>
            </a:solidFill>
            <a:miter lim="800000"/>
            <a:headEnd/>
            <a:tailEnd/>
          </a:ln>
        </p:spPr>
        <p:txBody>
          <a:bodyPr wrap="none" anchor="ctr"/>
          <a:lstStyle/>
          <a:p>
            <a:endParaRPr lang="en-US"/>
          </a:p>
        </p:txBody>
      </p:sp>
      <p:sp>
        <p:nvSpPr>
          <p:cNvPr id="8" name="TextBox 7"/>
          <p:cNvSpPr txBox="1"/>
          <p:nvPr/>
        </p:nvSpPr>
        <p:spPr>
          <a:xfrm>
            <a:off x="1260285" y="2819400"/>
            <a:ext cx="6781800" cy="769441"/>
          </a:xfrm>
          <a:prstGeom prst="rect">
            <a:avLst/>
          </a:prstGeom>
          <a:noFill/>
        </p:spPr>
        <p:txBody>
          <a:bodyPr wrap="square" rtlCol="0">
            <a:spAutoFit/>
          </a:bodyPr>
          <a:lstStyle/>
          <a:p>
            <a:pPr algn="ctr"/>
            <a:endParaRPr lang="en-US" sz="4400" b="1" dirty="0">
              <a:solidFill>
                <a:schemeClr val="bg1"/>
              </a:solidFill>
            </a:endParaRPr>
          </a:p>
        </p:txBody>
      </p:sp>
      <p:sp>
        <p:nvSpPr>
          <p:cNvPr id="5" name="TextBox 4"/>
          <p:cNvSpPr txBox="1"/>
          <p:nvPr/>
        </p:nvSpPr>
        <p:spPr>
          <a:xfrm>
            <a:off x="1236757" y="727633"/>
            <a:ext cx="6670485" cy="5170646"/>
          </a:xfrm>
          <a:prstGeom prst="rect">
            <a:avLst/>
          </a:prstGeom>
          <a:noFill/>
        </p:spPr>
        <p:txBody>
          <a:bodyPr wrap="square" rtlCol="0">
            <a:spAutoFit/>
          </a:bodyPr>
          <a:lstStyle/>
          <a:p>
            <a:pPr algn="ctr"/>
            <a:r>
              <a:rPr lang="en-US" sz="3500" b="1" dirty="0">
                <a:solidFill>
                  <a:schemeClr val="bg1"/>
                </a:solidFill>
              </a:rPr>
              <a:t>DCC Education Working </a:t>
            </a:r>
            <a:r>
              <a:rPr lang="en-US" sz="3500" b="1" dirty="0" smtClean="0">
                <a:solidFill>
                  <a:schemeClr val="bg1"/>
                </a:solidFill>
              </a:rPr>
              <a:t>Group </a:t>
            </a:r>
          </a:p>
          <a:p>
            <a:pPr algn="ctr"/>
            <a:endParaRPr lang="en-US" sz="3500" b="1" dirty="0">
              <a:solidFill>
                <a:schemeClr val="bg1"/>
              </a:solidFill>
            </a:endParaRPr>
          </a:p>
          <a:p>
            <a:pPr algn="ctr"/>
            <a:endParaRPr lang="en-US" sz="3500" b="1" dirty="0" smtClean="0">
              <a:solidFill>
                <a:schemeClr val="bg1"/>
              </a:solidFill>
            </a:endParaRPr>
          </a:p>
          <a:p>
            <a:pPr algn="ctr"/>
            <a:r>
              <a:rPr lang="en-US" sz="3500" b="1" dirty="0" smtClean="0">
                <a:solidFill>
                  <a:schemeClr val="bg1"/>
                </a:solidFill>
              </a:rPr>
              <a:t>Consultation </a:t>
            </a:r>
            <a:r>
              <a:rPr lang="en-US" sz="3500" b="1" dirty="0">
                <a:solidFill>
                  <a:schemeClr val="bg1"/>
                </a:solidFill>
              </a:rPr>
              <a:t>on </a:t>
            </a:r>
            <a:r>
              <a:rPr lang="en-US" sz="3500" b="1" dirty="0" smtClean="0">
                <a:solidFill>
                  <a:schemeClr val="bg1"/>
                </a:solidFill>
              </a:rPr>
              <a:t>Medium-term Development Strategy (</a:t>
            </a:r>
            <a:r>
              <a:rPr lang="en-US" sz="3500" b="1" dirty="0" err="1" smtClean="0">
                <a:solidFill>
                  <a:schemeClr val="bg1"/>
                </a:solidFill>
              </a:rPr>
              <a:t>MtDS</a:t>
            </a:r>
            <a:r>
              <a:rPr lang="en-US" sz="3500" b="1" dirty="0" smtClean="0">
                <a:solidFill>
                  <a:schemeClr val="bg1"/>
                </a:solidFill>
              </a:rPr>
              <a:t>) 2016-2020</a:t>
            </a:r>
            <a:r>
              <a:rPr lang="ru-RU" sz="3500" dirty="0" smtClean="0">
                <a:solidFill>
                  <a:schemeClr val="bg1"/>
                </a:solidFill>
              </a:rPr>
              <a:t> </a:t>
            </a:r>
          </a:p>
          <a:p>
            <a:pPr algn="ctr"/>
            <a:endParaRPr lang="ru-RU" sz="3000" b="1" dirty="0">
              <a:solidFill>
                <a:schemeClr val="bg1"/>
              </a:solidFill>
            </a:endParaRPr>
          </a:p>
          <a:p>
            <a:pPr algn="ctr"/>
            <a:endParaRPr lang="ru-RU" sz="3000" b="1" dirty="0" smtClean="0">
              <a:solidFill>
                <a:schemeClr val="bg1"/>
              </a:solidFill>
            </a:endParaRPr>
          </a:p>
          <a:p>
            <a:pPr algn="ctr"/>
            <a:endParaRPr lang="ru-RU" sz="3000" b="1" dirty="0">
              <a:solidFill>
                <a:schemeClr val="bg1"/>
              </a:solidFill>
            </a:endParaRPr>
          </a:p>
          <a:p>
            <a:pPr algn="ctr"/>
            <a:endParaRPr lang="en-US" sz="3000" b="1" dirty="0">
              <a:solidFill>
                <a:schemeClr val="bg1"/>
              </a:solidFill>
            </a:endParaRPr>
          </a:p>
        </p:txBody>
      </p:sp>
      <p:sp>
        <p:nvSpPr>
          <p:cNvPr id="21" name="Rectangle 3"/>
          <p:cNvSpPr txBox="1">
            <a:spLocks noChangeArrowheads="1"/>
          </p:cNvSpPr>
          <p:nvPr/>
        </p:nvSpPr>
        <p:spPr>
          <a:xfrm>
            <a:off x="1447800" y="3657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80000"/>
              </a:lnSpc>
            </a:pPr>
            <a:endParaRPr lang="en-US" altLang="en-US" sz="1800" b="1" dirty="0" smtClean="0">
              <a:solidFill>
                <a:schemeClr val="bg1"/>
              </a:solidFill>
            </a:endParaRPr>
          </a:p>
          <a:p>
            <a:pPr>
              <a:lnSpc>
                <a:spcPct val="80000"/>
              </a:lnSpc>
            </a:pPr>
            <a:endParaRPr lang="en-US" altLang="en-US" sz="1800" b="1" dirty="0" smtClean="0">
              <a:solidFill>
                <a:schemeClr val="bg1"/>
              </a:solidFill>
            </a:endParaRPr>
          </a:p>
          <a:p>
            <a:pPr>
              <a:lnSpc>
                <a:spcPct val="80000"/>
              </a:lnSpc>
            </a:pPr>
            <a:endParaRPr lang="en-US" altLang="en-US" sz="1800" b="1" dirty="0">
              <a:solidFill>
                <a:schemeClr val="bg1"/>
              </a:solidFill>
            </a:endParaRPr>
          </a:p>
          <a:p>
            <a:pPr>
              <a:lnSpc>
                <a:spcPct val="80000"/>
              </a:lnSpc>
            </a:pPr>
            <a:endParaRPr lang="en-US" altLang="en-US" sz="1800" b="1" dirty="0" smtClean="0">
              <a:solidFill>
                <a:schemeClr val="bg1"/>
              </a:solidFill>
            </a:endParaRPr>
          </a:p>
          <a:p>
            <a:pPr>
              <a:lnSpc>
                <a:spcPct val="80000"/>
              </a:lnSpc>
            </a:pPr>
            <a:r>
              <a:rPr lang="en-US" altLang="en-US" sz="1800" b="1" dirty="0" smtClean="0">
                <a:solidFill>
                  <a:schemeClr val="bg1"/>
                </a:solidFill>
              </a:rPr>
              <a:t>Dushanbe</a:t>
            </a:r>
            <a:r>
              <a:rPr lang="ru-RU" altLang="en-US" sz="1800" b="1" dirty="0" smtClean="0">
                <a:solidFill>
                  <a:schemeClr val="bg1"/>
                </a:solidFill>
              </a:rPr>
              <a:t> </a:t>
            </a:r>
            <a:r>
              <a:rPr lang="en-US" altLang="en-US" sz="1800" b="1" dirty="0" smtClean="0">
                <a:solidFill>
                  <a:schemeClr val="bg1"/>
                </a:solidFill>
              </a:rPr>
              <a:t> </a:t>
            </a:r>
          </a:p>
          <a:p>
            <a:pPr>
              <a:lnSpc>
                <a:spcPct val="80000"/>
              </a:lnSpc>
            </a:pPr>
            <a:r>
              <a:rPr lang="en-US" altLang="en-US" sz="1800" b="1" dirty="0" smtClean="0">
                <a:solidFill>
                  <a:schemeClr val="bg1"/>
                </a:solidFill>
              </a:rPr>
              <a:t>21 November 2016</a:t>
            </a:r>
          </a:p>
          <a:p>
            <a:pPr>
              <a:lnSpc>
                <a:spcPct val="80000"/>
              </a:lnSpc>
            </a:pPr>
            <a:endParaRPr lang="en-US" altLang="en-US" sz="800"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215" y="5930115"/>
            <a:ext cx="877167" cy="907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0158" y="5971370"/>
            <a:ext cx="1878642" cy="79132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4600" y="5918961"/>
            <a:ext cx="894030" cy="843734"/>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98691" y="5947579"/>
            <a:ext cx="989748" cy="827889"/>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81200" y="6004027"/>
            <a:ext cx="1143000" cy="819978"/>
          </a:xfrm>
          <a:prstGeom prst="rect">
            <a:avLst/>
          </a:prstGeom>
        </p:spPr>
      </p:pic>
    </p:spTree>
    <p:extLst>
      <p:ext uri="{BB962C8B-B14F-4D97-AF65-F5344CB8AC3E}">
        <p14:creationId xmlns:p14="http://schemas.microsoft.com/office/powerpoint/2010/main" val="3872545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762000"/>
          </a:xfrm>
        </p:spPr>
        <p:txBody>
          <a:bodyPr>
            <a:normAutofit fontScale="90000"/>
          </a:bodyPr>
          <a:lstStyle/>
          <a:p>
            <a:r>
              <a:rPr lang="ru-RU" b="1" dirty="0"/>
              <a:t/>
            </a:r>
            <a:br>
              <a:rPr lang="ru-RU" b="1" dirty="0"/>
            </a:br>
            <a:r>
              <a:rPr lang="en-US" b="1" dirty="0">
                <a:solidFill>
                  <a:srgbClr val="0280E8"/>
                </a:solidFill>
              </a:rPr>
              <a:t>1) </a:t>
            </a:r>
            <a:r>
              <a:rPr lang="en-US" b="1" dirty="0" smtClean="0">
                <a:solidFill>
                  <a:srgbClr val="0280E8"/>
                </a:solidFill>
              </a:rPr>
              <a:t>What </a:t>
            </a:r>
            <a:r>
              <a:rPr lang="en-US" b="1" dirty="0">
                <a:solidFill>
                  <a:srgbClr val="0280E8"/>
                </a:solidFill>
              </a:rPr>
              <a:t>is indicated in the </a:t>
            </a:r>
            <a:r>
              <a:rPr lang="en-US" b="1" dirty="0" err="1" smtClean="0">
                <a:solidFill>
                  <a:srgbClr val="0280E8"/>
                </a:solidFill>
              </a:rPr>
              <a:t>MtDS</a:t>
            </a:r>
            <a:r>
              <a:rPr lang="en-US" b="1" dirty="0" smtClean="0">
                <a:solidFill>
                  <a:srgbClr val="0280E8"/>
                </a:solidFill>
              </a:rPr>
              <a:t> </a:t>
            </a:r>
            <a:r>
              <a:rPr lang="en-US" b="1" dirty="0">
                <a:solidFill>
                  <a:srgbClr val="0280E8"/>
                </a:solidFill>
              </a:rPr>
              <a:t>as a priority in specific sectors?</a:t>
            </a: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sp>
        <p:nvSpPr>
          <p:cNvPr id="12" name="Title 1"/>
          <p:cNvSpPr txBox="1">
            <a:spLocks/>
          </p:cNvSpPr>
          <p:nvPr/>
        </p:nvSpPr>
        <p:spPr>
          <a:xfrm>
            <a:off x="515429" y="961753"/>
            <a:ext cx="8511006" cy="718457"/>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32" y="1849483"/>
            <a:ext cx="2522682" cy="1809750"/>
          </a:xfrm>
          <a:prstGeom prst="rect">
            <a:avLst/>
          </a:prstGeom>
        </p:spPr>
      </p:pic>
      <p:graphicFrame>
        <p:nvGraphicFramePr>
          <p:cNvPr id="16" name="Chart 15"/>
          <p:cNvGraphicFramePr>
            <a:graphicFrameLocks/>
          </p:cNvGraphicFramePr>
          <p:nvPr>
            <p:extLst>
              <p:ext uri="{D42A27DB-BD31-4B8C-83A1-F6EECF244321}">
                <p14:modId xmlns:p14="http://schemas.microsoft.com/office/powerpoint/2010/main" val="2060713478"/>
              </p:ext>
            </p:extLst>
          </p:nvPr>
        </p:nvGraphicFramePr>
        <p:xfrm>
          <a:off x="3416399" y="1680210"/>
          <a:ext cx="5402118" cy="3733800"/>
        </p:xfrm>
        <a:graphic>
          <a:graphicData uri="http://schemas.openxmlformats.org/drawingml/2006/chart">
            <c:chart xmlns:c="http://schemas.openxmlformats.org/drawingml/2006/chart" xmlns:r="http://schemas.openxmlformats.org/officeDocument/2006/relationships" r:id="rId4"/>
          </a:graphicData>
        </a:graphic>
      </p:graphicFrame>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42069" y="4343400"/>
            <a:ext cx="1930296" cy="1464507"/>
          </a:xfrm>
          <a:prstGeom prst="rect">
            <a:avLst/>
          </a:prstGeom>
        </p:spPr>
      </p:pic>
      <p:sp>
        <p:nvSpPr>
          <p:cNvPr id="6" name="TextBox 5"/>
          <p:cNvSpPr txBox="1"/>
          <p:nvPr/>
        </p:nvSpPr>
        <p:spPr>
          <a:xfrm>
            <a:off x="838200" y="3657600"/>
            <a:ext cx="2636068" cy="369332"/>
          </a:xfrm>
          <a:prstGeom prst="rect">
            <a:avLst/>
          </a:prstGeom>
          <a:noFill/>
        </p:spPr>
        <p:txBody>
          <a:bodyPr wrap="square" rtlCol="0">
            <a:spAutoFit/>
          </a:bodyPr>
          <a:lstStyle/>
          <a:p>
            <a:r>
              <a:rPr lang="en-US" b="1" dirty="0" smtClean="0"/>
              <a:t>Preschool Education/ECE</a:t>
            </a:r>
            <a:endParaRPr lang="en-US" b="1" dirty="0"/>
          </a:p>
        </p:txBody>
      </p:sp>
    </p:spTree>
    <p:extLst>
      <p:ext uri="{BB962C8B-B14F-4D97-AF65-F5344CB8AC3E}">
        <p14:creationId xmlns:p14="http://schemas.microsoft.com/office/powerpoint/2010/main" val="403863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animEffect transition="in" filter="fade">
                                      <p:cBhvr>
                                        <p:cTn id="7" dur="1000"/>
                                        <p:tgtEl>
                                          <p:spTgt spid="1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graphicEl>
                                              <a:chart seriesIdx="0" categoryIdx="0" bldStep="ptInSeries"/>
                                            </p:graphicEl>
                                          </p:spTgt>
                                        </p:tgtEl>
                                        <p:attrNameLst>
                                          <p:attrName>style.visibility</p:attrName>
                                        </p:attrNameLst>
                                      </p:cBhvr>
                                      <p:to>
                                        <p:strVal val="visible"/>
                                      </p:to>
                                    </p:set>
                                    <p:animEffect transition="in" filter="fade">
                                      <p:cBhvr>
                                        <p:cTn id="12" dur="1000"/>
                                        <p:tgtEl>
                                          <p:spTgt spid="16">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graphicEl>
                                              <a:chart seriesIdx="0" categoryIdx="1" bldStep="ptInSeries"/>
                                            </p:graphicEl>
                                          </p:spTgt>
                                        </p:tgtEl>
                                        <p:attrNameLst>
                                          <p:attrName>style.visibility</p:attrName>
                                        </p:attrNameLst>
                                      </p:cBhvr>
                                      <p:to>
                                        <p:strVal val="visible"/>
                                      </p:to>
                                    </p:set>
                                    <p:animEffect transition="in" filter="fade">
                                      <p:cBhvr>
                                        <p:cTn id="17" dur="1000"/>
                                        <p:tgtEl>
                                          <p:spTgt spid="16">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graphicEl>
                                              <a:chart seriesIdx="0" categoryIdx="2" bldStep="ptInSeries"/>
                                            </p:graphicEl>
                                          </p:spTgt>
                                        </p:tgtEl>
                                        <p:attrNameLst>
                                          <p:attrName>style.visibility</p:attrName>
                                        </p:attrNameLst>
                                      </p:cBhvr>
                                      <p:to>
                                        <p:strVal val="visible"/>
                                      </p:to>
                                    </p:set>
                                    <p:animEffect transition="in" filter="fade">
                                      <p:cBhvr>
                                        <p:cTn id="22" dur="1000"/>
                                        <p:tgtEl>
                                          <p:spTgt spid="16">
                                            <p:graphicEl>
                                              <a:chart seriesIdx="0" categoryIdx="2"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graphicEl>
                                              <a:chart seriesIdx="1" categoryIdx="0" bldStep="ptInSeries"/>
                                            </p:graphicEl>
                                          </p:spTgt>
                                        </p:tgtEl>
                                        <p:attrNameLst>
                                          <p:attrName>style.visibility</p:attrName>
                                        </p:attrNameLst>
                                      </p:cBhvr>
                                      <p:to>
                                        <p:strVal val="visible"/>
                                      </p:to>
                                    </p:set>
                                    <p:animEffect transition="in" filter="fade">
                                      <p:cBhvr>
                                        <p:cTn id="27" dur="1000"/>
                                        <p:tgtEl>
                                          <p:spTgt spid="16">
                                            <p:graphicEl>
                                              <a:chart seriesIdx="1" categoryIdx="0"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graphicEl>
                                              <a:chart seriesIdx="1" categoryIdx="1" bldStep="ptInSeries"/>
                                            </p:graphicEl>
                                          </p:spTgt>
                                        </p:tgtEl>
                                        <p:attrNameLst>
                                          <p:attrName>style.visibility</p:attrName>
                                        </p:attrNameLst>
                                      </p:cBhvr>
                                      <p:to>
                                        <p:strVal val="visible"/>
                                      </p:to>
                                    </p:set>
                                    <p:animEffect transition="in" filter="fade">
                                      <p:cBhvr>
                                        <p:cTn id="32" dur="1000"/>
                                        <p:tgtEl>
                                          <p:spTgt spid="16">
                                            <p:graphicEl>
                                              <a:chart seriesIdx="1" categoryIdx="1"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graphicEl>
                                              <a:chart seriesIdx="1" categoryIdx="2" bldStep="ptInSeries"/>
                                            </p:graphicEl>
                                          </p:spTgt>
                                        </p:tgtEl>
                                        <p:attrNameLst>
                                          <p:attrName>style.visibility</p:attrName>
                                        </p:attrNameLst>
                                      </p:cBhvr>
                                      <p:to>
                                        <p:strVal val="visible"/>
                                      </p:to>
                                    </p:set>
                                    <p:animEffect transition="in" filter="fade">
                                      <p:cBhvr>
                                        <p:cTn id="37" dur="1000"/>
                                        <p:tgtEl>
                                          <p:spTgt spid="16">
                                            <p:graphicEl>
                                              <a:chart seriesIdx="1" categoryIdx="2" bldStep="ptIn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6" presetClass="emph" presetSubtype="0" fill="hold" nodeType="clickEffect">
                                  <p:stCondLst>
                                    <p:cond delay="0"/>
                                  </p:stCondLst>
                                  <p:childTnLst>
                                    <p:animEffect transition="out" filter="fade">
                                      <p:cBhvr>
                                        <p:cTn id="45" dur="500" tmFilter="0, 0; .2, .5; .8, .5; 1, 0"/>
                                        <p:tgtEl>
                                          <p:spTgt spid="4"/>
                                        </p:tgtEl>
                                      </p:cBhvr>
                                    </p:animEffect>
                                    <p:animScale>
                                      <p:cBhvr>
                                        <p:cTn id="46"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seriesEl"/>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extLst>
              <p:ext uri="{D42A27DB-BD31-4B8C-83A1-F6EECF244321}">
                <p14:modId xmlns:p14="http://schemas.microsoft.com/office/powerpoint/2010/main" val="3624809014"/>
              </p:ext>
            </p:extLst>
          </p:nvPr>
        </p:nvGraphicFramePr>
        <p:xfrm>
          <a:off x="515429" y="1436489"/>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30480"/>
            <a:ext cx="8229600" cy="762000"/>
          </a:xfrm>
        </p:spPr>
        <p:txBody>
          <a:bodyPr>
            <a:normAutofit fontScale="90000"/>
          </a:bodyPr>
          <a:lstStyle/>
          <a:p>
            <a:r>
              <a:rPr lang="ru-RU" b="1" dirty="0"/>
              <a:t/>
            </a:r>
            <a:br>
              <a:rPr lang="ru-RU" b="1" dirty="0"/>
            </a:br>
            <a:r>
              <a:rPr lang="en-US" b="1" dirty="0">
                <a:solidFill>
                  <a:srgbClr val="0280E8"/>
                </a:solidFill>
              </a:rPr>
              <a:t>1) </a:t>
            </a:r>
            <a:r>
              <a:rPr lang="en-US" b="1" dirty="0" smtClean="0">
                <a:solidFill>
                  <a:srgbClr val="0280E8"/>
                </a:solidFill>
              </a:rPr>
              <a:t>What </a:t>
            </a:r>
            <a:r>
              <a:rPr lang="en-US" b="1" dirty="0">
                <a:solidFill>
                  <a:srgbClr val="0280E8"/>
                </a:solidFill>
              </a:rPr>
              <a:t>is indicated in the </a:t>
            </a:r>
            <a:r>
              <a:rPr lang="en-US" b="1" dirty="0" err="1" smtClean="0">
                <a:solidFill>
                  <a:srgbClr val="0280E8"/>
                </a:solidFill>
              </a:rPr>
              <a:t>MtDS</a:t>
            </a:r>
            <a:r>
              <a:rPr lang="en-US" b="1" dirty="0" smtClean="0">
                <a:solidFill>
                  <a:srgbClr val="0280E8"/>
                </a:solidFill>
              </a:rPr>
              <a:t> </a:t>
            </a:r>
            <a:r>
              <a:rPr lang="en-US" b="1" dirty="0">
                <a:solidFill>
                  <a:srgbClr val="0280E8"/>
                </a:solidFill>
              </a:rPr>
              <a:t>as a priority in specific sectors? (cont.)</a:t>
            </a: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sp>
        <p:nvSpPr>
          <p:cNvPr id="12" name="Title 1"/>
          <p:cNvSpPr txBox="1">
            <a:spLocks/>
          </p:cNvSpPr>
          <p:nvPr/>
        </p:nvSpPr>
        <p:spPr>
          <a:xfrm>
            <a:off x="515429" y="961753"/>
            <a:ext cx="8511006" cy="718457"/>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sp>
        <p:nvSpPr>
          <p:cNvPr id="6" name="TextBox 5"/>
          <p:cNvSpPr txBox="1"/>
          <p:nvPr/>
        </p:nvSpPr>
        <p:spPr>
          <a:xfrm>
            <a:off x="5638800" y="1905000"/>
            <a:ext cx="2895600" cy="4247317"/>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Preparation for transition to 12-Year Education System;</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Universal general secondary education;</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Improving quality of teaching and learning;</a:t>
            </a:r>
          </a:p>
          <a:p>
            <a:endParaRPr lang="en-US" dirty="0" smtClean="0"/>
          </a:p>
          <a:p>
            <a:pPr marL="285750" indent="-285750">
              <a:buFont typeface="Wingdings" panose="05000000000000000000" pitchFamily="2" charset="2"/>
              <a:buChar char="Ø"/>
            </a:pPr>
            <a:r>
              <a:rPr lang="en-US" dirty="0" smtClean="0"/>
              <a:t>Improve the efficiency in education;</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Inclusive Education for Children with Disabilities</a:t>
            </a:r>
          </a:p>
        </p:txBody>
      </p:sp>
      <p:sp>
        <p:nvSpPr>
          <p:cNvPr id="14" name="TextBox 13"/>
          <p:cNvSpPr txBox="1"/>
          <p:nvPr/>
        </p:nvSpPr>
        <p:spPr>
          <a:xfrm>
            <a:off x="5638800" y="1507540"/>
            <a:ext cx="2971800" cy="369332"/>
          </a:xfrm>
          <a:prstGeom prst="rect">
            <a:avLst/>
          </a:prstGeom>
          <a:noFill/>
        </p:spPr>
        <p:txBody>
          <a:bodyPr wrap="square" rtlCol="0">
            <a:spAutoFit/>
          </a:bodyPr>
          <a:lstStyle/>
          <a:p>
            <a:r>
              <a:rPr lang="en-US" b="1" dirty="0" smtClean="0"/>
              <a:t>General Secondary Education</a:t>
            </a:r>
            <a:endParaRPr lang="en-US" b="1" dirty="0"/>
          </a:p>
        </p:txBody>
      </p:sp>
      <p:graphicFrame>
        <p:nvGraphicFramePr>
          <p:cNvPr id="18" name="Chart 17"/>
          <p:cNvGraphicFramePr>
            <a:graphicFrameLocks/>
          </p:cNvGraphicFramePr>
          <p:nvPr>
            <p:extLst>
              <p:ext uri="{D42A27DB-BD31-4B8C-83A1-F6EECF244321}">
                <p14:modId xmlns:p14="http://schemas.microsoft.com/office/powerpoint/2010/main" val="2740138246"/>
              </p:ext>
            </p:extLst>
          </p:nvPr>
        </p:nvGraphicFramePr>
        <p:xfrm>
          <a:off x="526315" y="4094267"/>
          <a:ext cx="3772979" cy="21703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73359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762000"/>
          </a:xfrm>
        </p:spPr>
        <p:txBody>
          <a:bodyPr>
            <a:normAutofit fontScale="90000"/>
          </a:bodyPr>
          <a:lstStyle/>
          <a:p>
            <a:r>
              <a:rPr lang="ru-RU" b="1" dirty="0"/>
              <a:t/>
            </a:r>
            <a:br>
              <a:rPr lang="ru-RU" b="1" dirty="0"/>
            </a:br>
            <a:r>
              <a:rPr lang="en-US" b="1" dirty="0" smtClean="0"/>
              <a:t> </a:t>
            </a:r>
            <a:r>
              <a:rPr lang="en-US" b="1" dirty="0">
                <a:solidFill>
                  <a:srgbClr val="0280E8"/>
                </a:solidFill>
              </a:rPr>
              <a:t>1) </a:t>
            </a:r>
            <a:r>
              <a:rPr lang="en-US" b="1" dirty="0" smtClean="0">
                <a:solidFill>
                  <a:srgbClr val="0280E8"/>
                </a:solidFill>
              </a:rPr>
              <a:t>What </a:t>
            </a:r>
            <a:r>
              <a:rPr lang="en-US" b="1" dirty="0">
                <a:solidFill>
                  <a:srgbClr val="0280E8"/>
                </a:solidFill>
              </a:rPr>
              <a:t>is indicated in the </a:t>
            </a:r>
            <a:r>
              <a:rPr lang="en-US" b="1" dirty="0" err="1" smtClean="0">
                <a:solidFill>
                  <a:srgbClr val="0280E8"/>
                </a:solidFill>
              </a:rPr>
              <a:t>MtDS</a:t>
            </a:r>
            <a:r>
              <a:rPr lang="en-US" b="1" dirty="0" smtClean="0">
                <a:solidFill>
                  <a:srgbClr val="0280E8"/>
                </a:solidFill>
              </a:rPr>
              <a:t> </a:t>
            </a:r>
            <a:r>
              <a:rPr lang="en-US" b="1" dirty="0">
                <a:solidFill>
                  <a:srgbClr val="0280E8"/>
                </a:solidFill>
              </a:rPr>
              <a:t>as a priority in specific sectors? (cont.)</a:t>
            </a: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sp>
        <p:nvSpPr>
          <p:cNvPr id="12" name="Title 1"/>
          <p:cNvSpPr txBox="1">
            <a:spLocks/>
          </p:cNvSpPr>
          <p:nvPr/>
        </p:nvSpPr>
        <p:spPr>
          <a:xfrm>
            <a:off x="515429" y="961753"/>
            <a:ext cx="8511006" cy="718457"/>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sp>
        <p:nvSpPr>
          <p:cNvPr id="6" name="TextBox 5"/>
          <p:cNvSpPr txBox="1"/>
          <p:nvPr/>
        </p:nvSpPr>
        <p:spPr>
          <a:xfrm>
            <a:off x="5867400" y="1981200"/>
            <a:ext cx="2286000"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1132" y="4393530"/>
            <a:ext cx="1930296" cy="1464507"/>
          </a:xfrm>
          <a:prstGeom prst="rect">
            <a:avLst/>
          </a:prstGeom>
        </p:spPr>
      </p:pic>
      <p:sp>
        <p:nvSpPr>
          <p:cNvPr id="4" name="TextBox 3"/>
          <p:cNvSpPr txBox="1"/>
          <p:nvPr/>
        </p:nvSpPr>
        <p:spPr>
          <a:xfrm>
            <a:off x="3026229" y="4298893"/>
            <a:ext cx="1545771" cy="1569660"/>
          </a:xfrm>
          <a:prstGeom prst="rect">
            <a:avLst/>
          </a:prstGeom>
          <a:noFill/>
        </p:spPr>
        <p:txBody>
          <a:bodyPr wrap="square" rtlCol="0">
            <a:spAutoFit/>
          </a:bodyPr>
          <a:lstStyle/>
          <a:p>
            <a:r>
              <a:rPr lang="en-US" sz="1600" i="1" dirty="0" smtClean="0"/>
              <a:t>By 2020, 18% of </a:t>
            </a:r>
            <a:r>
              <a:rPr lang="en-US" sz="1600" i="1" dirty="0"/>
              <a:t>vocational education institutions accessible for </a:t>
            </a:r>
            <a:r>
              <a:rPr lang="en-US" sz="1600" i="1" dirty="0" err="1"/>
              <a:t>PwD</a:t>
            </a:r>
            <a:endParaRPr lang="en-US" sz="1600" i="1" dirty="0"/>
          </a:p>
        </p:txBody>
      </p:sp>
      <p:sp>
        <p:nvSpPr>
          <p:cNvPr id="17" name="TextBox 16"/>
          <p:cNvSpPr txBox="1"/>
          <p:nvPr/>
        </p:nvSpPr>
        <p:spPr>
          <a:xfrm>
            <a:off x="5638800" y="1334869"/>
            <a:ext cx="2971800" cy="646331"/>
          </a:xfrm>
          <a:prstGeom prst="rect">
            <a:avLst/>
          </a:prstGeom>
          <a:noFill/>
        </p:spPr>
        <p:txBody>
          <a:bodyPr wrap="square" rtlCol="0">
            <a:spAutoFit/>
          </a:bodyPr>
          <a:lstStyle/>
          <a:p>
            <a:r>
              <a:rPr lang="en-US" b="1" dirty="0" smtClean="0"/>
              <a:t>Primary and Secondary Vocation Education</a:t>
            </a:r>
            <a:endParaRPr lang="en-US" b="1" dirty="0"/>
          </a:p>
        </p:txBody>
      </p:sp>
      <p:sp>
        <p:nvSpPr>
          <p:cNvPr id="19" name="TextBox 18"/>
          <p:cNvSpPr txBox="1"/>
          <p:nvPr/>
        </p:nvSpPr>
        <p:spPr>
          <a:xfrm>
            <a:off x="5638800" y="2055511"/>
            <a:ext cx="2895600" cy="4247317"/>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Review of curriculum and linking with the </a:t>
            </a:r>
            <a:r>
              <a:rPr lang="en-US" dirty="0" err="1" smtClean="0"/>
              <a:t>labour</a:t>
            </a:r>
            <a:r>
              <a:rPr lang="en-US" dirty="0" smtClean="0"/>
              <a:t> market;</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Introduction of learning outcome assessments;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Professional development and teacher training (management skills, law, foreign languages, ICT);</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Diversifying vocational </a:t>
            </a:r>
            <a:r>
              <a:rPr lang="en-US" dirty="0" smtClean="0"/>
              <a:t>schools</a:t>
            </a:r>
            <a:r>
              <a:rPr lang="en-US" dirty="0"/>
              <a:t> </a:t>
            </a:r>
            <a:r>
              <a:rPr lang="en-US" dirty="0" smtClean="0"/>
              <a:t>to offer 7-10 key specialties. </a:t>
            </a:r>
            <a:endParaRPr lang="en-US" dirty="0"/>
          </a:p>
        </p:txBody>
      </p:sp>
      <p:grpSp>
        <p:nvGrpSpPr>
          <p:cNvPr id="8" name="Group 7"/>
          <p:cNvGrpSpPr/>
          <p:nvPr/>
        </p:nvGrpSpPr>
        <p:grpSpPr>
          <a:xfrm>
            <a:off x="402771" y="1532930"/>
            <a:ext cx="4572000" cy="2743200"/>
            <a:chOff x="402771" y="1532930"/>
            <a:chExt cx="4572000" cy="2743200"/>
          </a:xfrm>
        </p:grpSpPr>
        <p:graphicFrame>
          <p:nvGraphicFramePr>
            <p:cNvPr id="14" name="Chart 13"/>
            <p:cNvGraphicFramePr>
              <a:graphicFrameLocks/>
            </p:cNvGraphicFramePr>
            <p:nvPr>
              <p:extLst>
                <p:ext uri="{D42A27DB-BD31-4B8C-83A1-F6EECF244321}">
                  <p14:modId xmlns:p14="http://schemas.microsoft.com/office/powerpoint/2010/main" val="717058242"/>
                </p:ext>
              </p:extLst>
            </p:nvPr>
          </p:nvGraphicFramePr>
          <p:xfrm>
            <a:off x="402771" y="153293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402771" y="3011269"/>
              <a:ext cx="388361" cy="646331"/>
            </a:xfrm>
            <a:prstGeom prst="rect">
              <a:avLst/>
            </a:prstGeom>
            <a:solidFill>
              <a:schemeClr val="bg1"/>
            </a:solidFill>
          </p:spPr>
          <p:txBody>
            <a:bodyPr wrap="square" rtlCol="0">
              <a:spAutoFit/>
            </a:bodyPr>
            <a:lstStyle/>
            <a:p>
              <a:endParaRPr lang="en-US" dirty="0" smtClean="0"/>
            </a:p>
            <a:p>
              <a:endParaRPr lang="en-US" dirty="0"/>
            </a:p>
          </p:txBody>
        </p:sp>
      </p:grpSp>
    </p:spTree>
    <p:extLst>
      <p:ext uri="{BB962C8B-B14F-4D97-AF65-F5344CB8AC3E}">
        <p14:creationId xmlns:p14="http://schemas.microsoft.com/office/powerpoint/2010/main" val="136173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nodeType="clickEffect">
                                  <p:stCondLst>
                                    <p:cond delay="0"/>
                                  </p:stCondLst>
                                  <p:childTnLst>
                                    <p:animEffect transition="out" filter="fade">
                                      <p:cBhvr>
                                        <p:cTn id="10" dur="500" tmFilter="0, 0; .2, .5; .8, .5; 1, 0"/>
                                        <p:tgtEl>
                                          <p:spTgt spid="16"/>
                                        </p:tgtEl>
                                      </p:cBhvr>
                                    </p:animEffect>
                                    <p:animScale>
                                      <p:cBhvr>
                                        <p:cTn id="11" dur="250" autoRev="1" fill="hold"/>
                                        <p:tgtEl>
                                          <p:spTgt spid="16"/>
                                        </p:tgtEl>
                                      </p:cBhvr>
                                      <p:by x="105000" y="105000"/>
                                    </p:animScale>
                                  </p:childTnLst>
                                </p:cTn>
                              </p:par>
                              <p:par>
                                <p:cTn id="12" presetID="1"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762000"/>
          </a:xfrm>
        </p:spPr>
        <p:txBody>
          <a:bodyPr>
            <a:normAutofit fontScale="90000"/>
          </a:bodyPr>
          <a:lstStyle/>
          <a:p>
            <a:r>
              <a:rPr lang="ru-RU" b="1" dirty="0"/>
              <a:t/>
            </a:r>
            <a:br>
              <a:rPr lang="ru-RU" b="1" dirty="0"/>
            </a:br>
            <a:r>
              <a:rPr lang="en-US" b="1" dirty="0">
                <a:solidFill>
                  <a:srgbClr val="0280E8"/>
                </a:solidFill>
              </a:rPr>
              <a:t>1) </a:t>
            </a:r>
            <a:r>
              <a:rPr lang="en-US" b="1" dirty="0" smtClean="0">
                <a:solidFill>
                  <a:srgbClr val="0280E8"/>
                </a:solidFill>
              </a:rPr>
              <a:t>What </a:t>
            </a:r>
            <a:r>
              <a:rPr lang="en-US" b="1" dirty="0">
                <a:solidFill>
                  <a:srgbClr val="0280E8"/>
                </a:solidFill>
              </a:rPr>
              <a:t>is indicated in the </a:t>
            </a:r>
            <a:r>
              <a:rPr lang="en-US" b="1" dirty="0" err="1" smtClean="0">
                <a:solidFill>
                  <a:srgbClr val="0280E8"/>
                </a:solidFill>
              </a:rPr>
              <a:t>MtDS</a:t>
            </a:r>
            <a:r>
              <a:rPr lang="en-US" b="1" dirty="0" smtClean="0">
                <a:solidFill>
                  <a:srgbClr val="0280E8"/>
                </a:solidFill>
              </a:rPr>
              <a:t> </a:t>
            </a:r>
            <a:r>
              <a:rPr lang="en-US" b="1" dirty="0">
                <a:solidFill>
                  <a:srgbClr val="0280E8"/>
                </a:solidFill>
              </a:rPr>
              <a:t>as a priority in specific sectors? (cont.)</a:t>
            </a: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sp>
        <p:nvSpPr>
          <p:cNvPr id="12" name="Title 1"/>
          <p:cNvSpPr txBox="1">
            <a:spLocks/>
          </p:cNvSpPr>
          <p:nvPr/>
        </p:nvSpPr>
        <p:spPr>
          <a:xfrm>
            <a:off x="515429" y="961753"/>
            <a:ext cx="8511006" cy="718457"/>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sp>
        <p:nvSpPr>
          <p:cNvPr id="4" name="Down Arrow 3"/>
          <p:cNvSpPr/>
          <p:nvPr/>
        </p:nvSpPr>
        <p:spPr>
          <a:xfrm rot="10800000">
            <a:off x="1143000" y="1968426"/>
            <a:ext cx="7620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133600" y="2277070"/>
            <a:ext cx="1524000" cy="923330"/>
          </a:xfrm>
          <a:prstGeom prst="rect">
            <a:avLst/>
          </a:prstGeom>
          <a:noFill/>
        </p:spPr>
        <p:txBody>
          <a:bodyPr wrap="square" rtlCol="0">
            <a:spAutoFit/>
          </a:bodyPr>
          <a:lstStyle/>
          <a:p>
            <a:r>
              <a:rPr lang="en-US" i="1" dirty="0" smtClean="0"/>
              <a:t>By 2020, 15% increase in enrolment</a:t>
            </a:r>
            <a:endParaRPr lang="en-US" i="1" dirty="0"/>
          </a:p>
        </p:txBody>
      </p:sp>
      <p:sp>
        <p:nvSpPr>
          <p:cNvPr id="11" name="TextBox 10"/>
          <p:cNvSpPr txBox="1"/>
          <p:nvPr/>
        </p:nvSpPr>
        <p:spPr>
          <a:xfrm>
            <a:off x="5638800" y="1507540"/>
            <a:ext cx="2971800" cy="369332"/>
          </a:xfrm>
          <a:prstGeom prst="rect">
            <a:avLst/>
          </a:prstGeom>
          <a:noFill/>
        </p:spPr>
        <p:txBody>
          <a:bodyPr wrap="square" rtlCol="0">
            <a:spAutoFit/>
          </a:bodyPr>
          <a:lstStyle/>
          <a:p>
            <a:r>
              <a:rPr lang="en-US" b="1" dirty="0" smtClean="0"/>
              <a:t>Higher Education</a:t>
            </a:r>
            <a:endParaRPr lang="en-US" b="1"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3694431"/>
            <a:ext cx="2286000" cy="1524000"/>
          </a:xfrm>
          <a:prstGeom prst="rect">
            <a:avLst/>
          </a:prstGeom>
        </p:spPr>
      </p:pic>
      <p:sp>
        <p:nvSpPr>
          <p:cNvPr id="14" name="TextBox 13"/>
          <p:cNvSpPr txBox="1"/>
          <p:nvPr/>
        </p:nvSpPr>
        <p:spPr>
          <a:xfrm>
            <a:off x="4770932" y="1968426"/>
            <a:ext cx="3839668" cy="3970318"/>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Design new educational standards and </a:t>
            </a:r>
            <a:r>
              <a:rPr lang="en-US" dirty="0" err="1" smtClean="0"/>
              <a:t>programmes</a:t>
            </a:r>
            <a:r>
              <a:rPr lang="en-US" dirty="0"/>
              <a:t> </a:t>
            </a:r>
            <a:r>
              <a:rPr lang="en-US" dirty="0" smtClean="0"/>
              <a:t>and translate in education process and research;</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Improve quality assurance system through internal audits, state attestation and accreditation and public oversight mechanisms;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Introduction of PCF and expansion of competitive research grants;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smtClean="0"/>
              <a:t>Establishment of small enterprises, techno-parks, joint labs and </a:t>
            </a:r>
            <a:r>
              <a:rPr lang="en-US" dirty="0" err="1" smtClean="0"/>
              <a:t>centres</a:t>
            </a:r>
            <a:r>
              <a:rPr lang="en-US" dirty="0" smtClean="0"/>
              <a:t>. </a:t>
            </a:r>
            <a:endParaRPr lang="en-US" dirty="0"/>
          </a:p>
        </p:txBody>
      </p:sp>
    </p:spTree>
    <p:extLst>
      <p:ext uri="{BB962C8B-B14F-4D97-AF65-F5344CB8AC3E}">
        <p14:creationId xmlns:p14="http://schemas.microsoft.com/office/powerpoint/2010/main" val="1874863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sz="4000" b="1" dirty="0" smtClean="0">
                <a:solidFill>
                  <a:srgbClr val="0280E8"/>
                </a:solidFill>
              </a:rPr>
              <a:t>2) What DPs </a:t>
            </a:r>
            <a:r>
              <a:rPr lang="en-US" sz="4000" b="1" dirty="0">
                <a:solidFill>
                  <a:srgbClr val="0280E8"/>
                </a:solidFill>
              </a:rPr>
              <a:t>are doing jointly and remain the priority for the </a:t>
            </a:r>
            <a:r>
              <a:rPr lang="en-US" sz="4000" b="1" dirty="0" smtClean="0">
                <a:solidFill>
                  <a:srgbClr val="0280E8"/>
                </a:solidFill>
              </a:rPr>
              <a:t>sectors?</a:t>
            </a:r>
            <a:endParaRPr lang="en-US" sz="4000" b="1" dirty="0">
              <a:solidFill>
                <a:srgbClr val="0280E8"/>
              </a:solidFill>
            </a:endParaRP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sp>
        <p:nvSpPr>
          <p:cNvPr id="8" name="Text Placeholder 2"/>
          <p:cNvSpPr>
            <a:spLocks noGrp="1"/>
          </p:cNvSpPr>
          <p:nvPr>
            <p:ph idx="1"/>
          </p:nvPr>
        </p:nvSpPr>
        <p:spPr/>
        <p:txBody>
          <a:bodyPr>
            <a:normAutofit fontScale="70000" lnSpcReduction="20000"/>
          </a:bodyPr>
          <a:lstStyle/>
          <a:p>
            <a:pPr>
              <a:spcBef>
                <a:spcPts val="600"/>
              </a:spcBef>
              <a:spcAft>
                <a:spcPts val="600"/>
              </a:spcAft>
            </a:pPr>
            <a:r>
              <a:rPr lang="en-US" sz="2600" dirty="0" smtClean="0">
                <a:latin typeface="+mj-lt"/>
              </a:rPr>
              <a:t>Increasing access to and improving the quality </a:t>
            </a:r>
            <a:r>
              <a:rPr lang="en-US" sz="2600" dirty="0">
                <a:latin typeface="+mj-lt"/>
              </a:rPr>
              <a:t>of </a:t>
            </a:r>
            <a:r>
              <a:rPr lang="en-US" sz="2600" b="1" dirty="0">
                <a:solidFill>
                  <a:srgbClr val="0287F4"/>
                </a:solidFill>
                <a:latin typeface="+mj-lt"/>
              </a:rPr>
              <a:t>early childhood </a:t>
            </a:r>
            <a:r>
              <a:rPr lang="en-US" sz="2600" b="1" dirty="0" smtClean="0">
                <a:solidFill>
                  <a:srgbClr val="0287F4"/>
                </a:solidFill>
                <a:latin typeface="+mj-lt"/>
              </a:rPr>
              <a:t>education</a:t>
            </a:r>
            <a:r>
              <a:rPr lang="en-US" sz="2600" dirty="0" smtClean="0">
                <a:latin typeface="+mj-lt"/>
              </a:rPr>
              <a:t>;</a:t>
            </a:r>
          </a:p>
          <a:p>
            <a:pPr>
              <a:spcBef>
                <a:spcPts val="600"/>
              </a:spcBef>
              <a:spcAft>
                <a:spcPts val="600"/>
              </a:spcAft>
            </a:pPr>
            <a:r>
              <a:rPr lang="en-US" sz="2600" b="1" dirty="0" smtClean="0">
                <a:solidFill>
                  <a:srgbClr val="1795FD"/>
                </a:solidFill>
                <a:latin typeface="+mj-lt"/>
              </a:rPr>
              <a:t>C</a:t>
            </a:r>
            <a:r>
              <a:rPr lang="en-US" sz="2600" b="1" dirty="0" smtClean="0">
                <a:solidFill>
                  <a:srgbClr val="0287F4"/>
                </a:solidFill>
                <a:latin typeface="+mj-lt"/>
              </a:rPr>
              <a:t>urriculum reform</a:t>
            </a:r>
            <a:r>
              <a:rPr lang="en-US" sz="2600" dirty="0" smtClean="0">
                <a:solidFill>
                  <a:srgbClr val="0287F4"/>
                </a:solidFill>
                <a:latin typeface="+mj-lt"/>
              </a:rPr>
              <a:t> </a:t>
            </a:r>
            <a:r>
              <a:rPr lang="en-US" sz="2600" dirty="0" smtClean="0">
                <a:latin typeface="+mj-lt"/>
              </a:rPr>
              <a:t>in </a:t>
            </a:r>
            <a:r>
              <a:rPr lang="en-US" sz="2600" dirty="0">
                <a:latin typeface="+mj-lt"/>
              </a:rPr>
              <a:t>general </a:t>
            </a:r>
            <a:r>
              <a:rPr lang="en-US" sz="2600" dirty="0" smtClean="0">
                <a:latin typeface="+mj-lt"/>
              </a:rPr>
              <a:t>secondary education;</a:t>
            </a:r>
            <a:endParaRPr lang="en-US" sz="2600" dirty="0">
              <a:latin typeface="+mj-lt"/>
            </a:endParaRPr>
          </a:p>
          <a:p>
            <a:pPr>
              <a:spcBef>
                <a:spcPts val="600"/>
              </a:spcBef>
              <a:spcAft>
                <a:spcPts val="600"/>
              </a:spcAft>
            </a:pPr>
            <a:r>
              <a:rPr lang="en-US" sz="2600" dirty="0" smtClean="0">
                <a:latin typeface="+mj-lt"/>
              </a:rPr>
              <a:t>Promotion </a:t>
            </a:r>
            <a:r>
              <a:rPr lang="en-US" sz="2600" dirty="0">
                <a:latin typeface="+mj-lt"/>
              </a:rPr>
              <a:t>of </a:t>
            </a:r>
            <a:r>
              <a:rPr lang="en-US" sz="2600" b="1" dirty="0">
                <a:solidFill>
                  <a:srgbClr val="0287F4"/>
                </a:solidFill>
                <a:latin typeface="+mj-lt"/>
              </a:rPr>
              <a:t>safe </a:t>
            </a:r>
            <a:r>
              <a:rPr lang="en-US" sz="2600" dirty="0" smtClean="0">
                <a:latin typeface="+mj-lt"/>
              </a:rPr>
              <a:t>and </a:t>
            </a:r>
            <a:r>
              <a:rPr lang="en-US" sz="2600" b="1" dirty="0" smtClean="0">
                <a:solidFill>
                  <a:srgbClr val="0287F4"/>
                </a:solidFill>
                <a:latin typeface="+mj-lt"/>
              </a:rPr>
              <a:t>inclusive education</a:t>
            </a:r>
            <a:r>
              <a:rPr lang="en-US" sz="2600" dirty="0" smtClean="0">
                <a:latin typeface="+mj-lt"/>
              </a:rPr>
              <a:t>;</a:t>
            </a:r>
            <a:endParaRPr lang="en-US" sz="2600" dirty="0">
              <a:latin typeface="+mj-lt"/>
            </a:endParaRPr>
          </a:p>
          <a:p>
            <a:pPr>
              <a:spcBef>
                <a:spcPts val="600"/>
              </a:spcBef>
              <a:spcAft>
                <a:spcPts val="600"/>
              </a:spcAft>
            </a:pPr>
            <a:r>
              <a:rPr lang="en-US" sz="2600" dirty="0" smtClean="0">
                <a:latin typeface="+mj-lt"/>
              </a:rPr>
              <a:t>Improving </a:t>
            </a:r>
            <a:r>
              <a:rPr lang="en-US" sz="2600" dirty="0">
                <a:latin typeface="+mj-lt"/>
              </a:rPr>
              <a:t>educational results in primary schools through providing </a:t>
            </a:r>
            <a:r>
              <a:rPr lang="en-US" sz="2600" b="1" dirty="0">
                <a:solidFill>
                  <a:srgbClr val="0287F4"/>
                </a:solidFill>
                <a:latin typeface="+mj-lt"/>
              </a:rPr>
              <a:t>free daily meals</a:t>
            </a:r>
            <a:r>
              <a:rPr lang="en-US" sz="2600" dirty="0">
                <a:latin typeface="+mj-lt"/>
              </a:rPr>
              <a:t> in rural </a:t>
            </a:r>
            <a:r>
              <a:rPr lang="en-US" sz="2600" dirty="0" smtClean="0">
                <a:latin typeface="+mj-lt"/>
              </a:rPr>
              <a:t>areas;</a:t>
            </a:r>
            <a:endParaRPr lang="en-US" sz="2600" dirty="0">
              <a:latin typeface="+mj-lt"/>
            </a:endParaRPr>
          </a:p>
          <a:p>
            <a:pPr>
              <a:spcBef>
                <a:spcPts val="600"/>
              </a:spcBef>
              <a:spcAft>
                <a:spcPts val="600"/>
              </a:spcAft>
            </a:pPr>
            <a:r>
              <a:rPr lang="en-US" sz="2600" dirty="0" smtClean="0">
                <a:latin typeface="+mj-lt"/>
              </a:rPr>
              <a:t>Strengthening </a:t>
            </a:r>
            <a:r>
              <a:rPr lang="en-US" sz="2600" dirty="0">
                <a:latin typeface="+mj-lt"/>
              </a:rPr>
              <a:t>capacity on education management at all levels </a:t>
            </a:r>
            <a:r>
              <a:rPr lang="en-US" sz="2600" dirty="0" smtClean="0">
                <a:latin typeface="+mj-lt"/>
              </a:rPr>
              <a:t>(</a:t>
            </a:r>
            <a:r>
              <a:rPr lang="en-US" sz="2600" b="1" dirty="0" smtClean="0">
                <a:solidFill>
                  <a:srgbClr val="0287F4"/>
                </a:solidFill>
                <a:latin typeface="+mj-lt"/>
              </a:rPr>
              <a:t>EMIS</a:t>
            </a:r>
            <a:r>
              <a:rPr lang="en-US" sz="2600" dirty="0">
                <a:solidFill>
                  <a:srgbClr val="0287F4"/>
                </a:solidFill>
                <a:latin typeface="+mj-lt"/>
              </a:rPr>
              <a:t>, </a:t>
            </a:r>
            <a:r>
              <a:rPr lang="en-US" sz="2600" b="1" dirty="0">
                <a:solidFill>
                  <a:srgbClr val="0287F4"/>
                </a:solidFill>
                <a:latin typeface="+mj-lt"/>
              </a:rPr>
              <a:t>financing, M&amp;E, planning</a:t>
            </a:r>
            <a:r>
              <a:rPr lang="en-US" sz="2600" dirty="0" smtClean="0">
                <a:latin typeface="+mj-lt"/>
              </a:rPr>
              <a:t>);</a:t>
            </a:r>
          </a:p>
          <a:p>
            <a:pPr>
              <a:spcBef>
                <a:spcPts val="600"/>
              </a:spcBef>
              <a:spcAft>
                <a:spcPts val="600"/>
              </a:spcAft>
            </a:pPr>
            <a:r>
              <a:rPr lang="en-US" sz="2600" dirty="0" smtClean="0">
                <a:latin typeface="+mj-lt"/>
              </a:rPr>
              <a:t>Improving</a:t>
            </a:r>
            <a:r>
              <a:rPr lang="en-US" sz="2600" b="1" dirty="0" smtClean="0">
                <a:latin typeface="+mj-lt"/>
              </a:rPr>
              <a:t> </a:t>
            </a:r>
            <a:r>
              <a:rPr lang="en-US" sz="2600" b="1" dirty="0" smtClean="0">
                <a:solidFill>
                  <a:srgbClr val="0287F4"/>
                </a:solidFill>
                <a:latin typeface="+mj-lt"/>
              </a:rPr>
              <a:t>teacher </a:t>
            </a:r>
            <a:r>
              <a:rPr lang="en-US" sz="2600" b="1" dirty="0">
                <a:solidFill>
                  <a:srgbClr val="0287F4"/>
                </a:solidFill>
                <a:latin typeface="+mj-lt"/>
              </a:rPr>
              <a:t>preparedness and professional development</a:t>
            </a:r>
            <a:r>
              <a:rPr lang="en-US" sz="2600" dirty="0">
                <a:solidFill>
                  <a:srgbClr val="0287F4"/>
                </a:solidFill>
                <a:latin typeface="+mj-lt"/>
              </a:rPr>
              <a:t> </a:t>
            </a:r>
            <a:r>
              <a:rPr lang="en-US" sz="2600" dirty="0" smtClean="0">
                <a:latin typeface="+mj-lt"/>
              </a:rPr>
              <a:t>(pre-service </a:t>
            </a:r>
            <a:r>
              <a:rPr lang="en-US" sz="2600" dirty="0">
                <a:latin typeface="+mj-lt"/>
              </a:rPr>
              <a:t>and in-service teacher training</a:t>
            </a:r>
            <a:r>
              <a:rPr lang="en-US" sz="2600" dirty="0" smtClean="0">
                <a:latin typeface="+mj-lt"/>
              </a:rPr>
              <a:t>);</a:t>
            </a:r>
            <a:endParaRPr lang="en-US" sz="2600" dirty="0">
              <a:latin typeface="+mj-lt"/>
            </a:endParaRPr>
          </a:p>
          <a:p>
            <a:pPr>
              <a:spcBef>
                <a:spcPts val="600"/>
              </a:spcBef>
              <a:spcAft>
                <a:spcPts val="600"/>
              </a:spcAft>
            </a:pPr>
            <a:r>
              <a:rPr lang="en-US" sz="2600" dirty="0" smtClean="0">
                <a:latin typeface="+mj-lt"/>
              </a:rPr>
              <a:t>Improving national </a:t>
            </a:r>
            <a:r>
              <a:rPr lang="en-US" sz="2600" dirty="0">
                <a:latin typeface="+mj-lt"/>
              </a:rPr>
              <a:t>education </a:t>
            </a:r>
            <a:r>
              <a:rPr lang="en-US" sz="2600" b="1" dirty="0">
                <a:solidFill>
                  <a:srgbClr val="0287F4"/>
                </a:solidFill>
                <a:latin typeface="+mj-lt"/>
              </a:rPr>
              <a:t>quality assurance system</a:t>
            </a:r>
            <a:r>
              <a:rPr lang="en-US" sz="2600" dirty="0">
                <a:latin typeface="+mj-lt"/>
              </a:rPr>
              <a:t>, including </a:t>
            </a:r>
            <a:r>
              <a:rPr lang="en-US" sz="2600" b="1" dirty="0">
                <a:solidFill>
                  <a:srgbClr val="0287F4"/>
                </a:solidFill>
                <a:latin typeface="+mj-lt"/>
              </a:rPr>
              <a:t>learning </a:t>
            </a:r>
            <a:r>
              <a:rPr lang="en-US" sz="2600" b="1" dirty="0" smtClean="0">
                <a:solidFill>
                  <a:srgbClr val="0287F4"/>
                </a:solidFill>
                <a:latin typeface="+mj-lt"/>
              </a:rPr>
              <a:t>outcome assessment</a:t>
            </a:r>
            <a:r>
              <a:rPr lang="en-US" sz="2600" dirty="0" smtClean="0">
                <a:latin typeface="+mj-lt"/>
              </a:rPr>
              <a:t> system;</a:t>
            </a:r>
            <a:endParaRPr lang="en-US" sz="2600" dirty="0">
              <a:latin typeface="+mj-lt"/>
            </a:endParaRPr>
          </a:p>
          <a:p>
            <a:pPr>
              <a:spcBef>
                <a:spcPts val="600"/>
              </a:spcBef>
              <a:spcAft>
                <a:spcPts val="600"/>
              </a:spcAft>
            </a:pPr>
            <a:r>
              <a:rPr lang="en-US" sz="2600" dirty="0" smtClean="0">
                <a:latin typeface="+mj-lt"/>
              </a:rPr>
              <a:t>Improvement </a:t>
            </a:r>
            <a:r>
              <a:rPr lang="en-US" sz="2600" dirty="0">
                <a:latin typeface="+mj-lt"/>
              </a:rPr>
              <a:t>of </a:t>
            </a:r>
            <a:r>
              <a:rPr lang="en-US" sz="2600" b="1" dirty="0">
                <a:solidFill>
                  <a:srgbClr val="0287F4"/>
                </a:solidFill>
                <a:latin typeface="+mj-lt"/>
              </a:rPr>
              <a:t>relevance of</a:t>
            </a:r>
            <a:r>
              <a:rPr lang="en-US" sz="2600" dirty="0">
                <a:solidFill>
                  <a:srgbClr val="0287F4"/>
                </a:solidFill>
                <a:latin typeface="+mj-lt"/>
              </a:rPr>
              <a:t> </a:t>
            </a:r>
            <a:r>
              <a:rPr lang="en-US" sz="2600" b="1" dirty="0">
                <a:solidFill>
                  <a:srgbClr val="0287F4"/>
                </a:solidFill>
                <a:latin typeface="+mj-lt"/>
              </a:rPr>
              <a:t>professional education</a:t>
            </a:r>
            <a:r>
              <a:rPr lang="en-US" sz="2600" dirty="0">
                <a:solidFill>
                  <a:srgbClr val="0287F4"/>
                </a:solidFill>
                <a:latin typeface="+mj-lt"/>
              </a:rPr>
              <a:t> </a:t>
            </a:r>
            <a:r>
              <a:rPr lang="en-US" sz="2600" dirty="0">
                <a:latin typeface="+mj-lt"/>
              </a:rPr>
              <a:t>to the </a:t>
            </a:r>
            <a:r>
              <a:rPr lang="en-US" sz="2600" dirty="0" err="1" smtClean="0">
                <a:latin typeface="+mj-lt"/>
              </a:rPr>
              <a:t>labour</a:t>
            </a:r>
            <a:r>
              <a:rPr lang="en-US" sz="2600" dirty="0" smtClean="0">
                <a:latin typeface="+mj-lt"/>
              </a:rPr>
              <a:t> </a:t>
            </a:r>
            <a:r>
              <a:rPr lang="en-US" sz="2600" dirty="0">
                <a:latin typeface="+mj-lt"/>
              </a:rPr>
              <a:t>market </a:t>
            </a:r>
            <a:r>
              <a:rPr lang="en-US" sz="2600" dirty="0" smtClean="0">
                <a:latin typeface="+mj-lt"/>
              </a:rPr>
              <a:t>needs;</a:t>
            </a:r>
            <a:endParaRPr lang="en-US" sz="2600" dirty="0">
              <a:latin typeface="+mj-lt"/>
            </a:endParaRPr>
          </a:p>
          <a:p>
            <a:pPr>
              <a:spcBef>
                <a:spcPts val="600"/>
              </a:spcBef>
              <a:spcAft>
                <a:spcPts val="600"/>
              </a:spcAft>
            </a:pPr>
            <a:r>
              <a:rPr lang="en-US" sz="2600" dirty="0" smtClean="0">
                <a:latin typeface="+mj-lt"/>
              </a:rPr>
              <a:t>Coordination, Policy Advocacy and Joint Planning </a:t>
            </a:r>
            <a:r>
              <a:rPr lang="en-US" sz="2600" dirty="0">
                <a:latin typeface="+mj-lt"/>
              </a:rPr>
              <a:t>and </a:t>
            </a:r>
            <a:r>
              <a:rPr lang="en-US" sz="2600" dirty="0" smtClean="0">
                <a:latin typeface="+mj-lt"/>
              </a:rPr>
              <a:t>Reviews.</a:t>
            </a:r>
            <a:endParaRPr lang="en-US" sz="1500" dirty="0"/>
          </a:p>
        </p:txBody>
      </p:sp>
      <p:sp>
        <p:nvSpPr>
          <p:cNvPr id="12" name="Title 1"/>
          <p:cNvSpPr txBox="1">
            <a:spLocks/>
          </p:cNvSpPr>
          <p:nvPr/>
        </p:nvSpPr>
        <p:spPr>
          <a:xfrm>
            <a:off x="515429" y="961753"/>
            <a:ext cx="8511006" cy="718457"/>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spTree>
    <p:extLst>
      <p:ext uri="{BB962C8B-B14F-4D97-AF65-F5344CB8AC3E}">
        <p14:creationId xmlns:p14="http://schemas.microsoft.com/office/powerpoint/2010/main" val="702237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sz="2400" dirty="0"/>
              <a:t/>
            </a:r>
            <a:br>
              <a:rPr lang="en-US" sz="2400" dirty="0"/>
            </a:br>
            <a:r>
              <a:rPr lang="en-US" sz="2400" dirty="0" smtClean="0"/>
              <a:t/>
            </a:r>
            <a:br>
              <a:rPr lang="en-US" sz="2400" dirty="0" smtClean="0"/>
            </a:br>
            <a:r>
              <a:rPr lang="en-US" sz="4000" b="1" dirty="0">
                <a:solidFill>
                  <a:srgbClr val="0280E8"/>
                </a:solidFill>
              </a:rPr>
              <a:t>3) </a:t>
            </a:r>
            <a:r>
              <a:rPr lang="en-US" sz="4000" b="1" dirty="0" smtClean="0">
                <a:solidFill>
                  <a:srgbClr val="0280E8"/>
                </a:solidFill>
              </a:rPr>
              <a:t>W</a:t>
            </a:r>
            <a:r>
              <a:rPr lang="en-US" sz="4000" b="1" dirty="0">
                <a:solidFill>
                  <a:srgbClr val="0280E8"/>
                </a:solidFill>
              </a:rPr>
              <a:t>h</a:t>
            </a:r>
            <a:r>
              <a:rPr lang="en-US" sz="4000" b="1" dirty="0" smtClean="0">
                <a:solidFill>
                  <a:srgbClr val="0280E8"/>
                </a:solidFill>
              </a:rPr>
              <a:t>at </a:t>
            </a:r>
            <a:r>
              <a:rPr lang="en-US" sz="4000" b="1" dirty="0">
                <a:solidFill>
                  <a:srgbClr val="0280E8"/>
                </a:solidFill>
              </a:rPr>
              <a:t>is </a:t>
            </a:r>
            <a:r>
              <a:rPr lang="en-US" sz="4000" b="1" dirty="0" smtClean="0">
                <a:solidFill>
                  <a:srgbClr val="0280E8"/>
                </a:solidFill>
              </a:rPr>
              <a:t>missing, but </a:t>
            </a:r>
            <a:r>
              <a:rPr lang="en-US" sz="4000" b="1" dirty="0">
                <a:solidFill>
                  <a:srgbClr val="0280E8"/>
                </a:solidFill>
              </a:rPr>
              <a:t>is important for the sector </a:t>
            </a:r>
            <a:r>
              <a:rPr lang="en-US" sz="4000" b="1" dirty="0" smtClean="0">
                <a:solidFill>
                  <a:srgbClr val="0280E8"/>
                </a:solidFill>
              </a:rPr>
              <a:t>development?</a:t>
            </a:r>
            <a:endParaRPr lang="en-US" sz="4000" b="1" dirty="0">
              <a:solidFill>
                <a:srgbClr val="0280E8"/>
              </a:solidFill>
            </a:endParaRP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sp>
        <p:nvSpPr>
          <p:cNvPr id="8" name="Text Placeholder 2"/>
          <p:cNvSpPr>
            <a:spLocks noGrp="1"/>
          </p:cNvSpPr>
          <p:nvPr>
            <p:ph idx="1"/>
          </p:nvPr>
        </p:nvSpPr>
        <p:spPr/>
        <p:txBody>
          <a:bodyPr>
            <a:normAutofit/>
          </a:bodyPr>
          <a:lstStyle/>
          <a:p>
            <a:pPr>
              <a:lnSpc>
                <a:spcPct val="80000"/>
              </a:lnSpc>
              <a:spcBef>
                <a:spcPts val="0"/>
              </a:spcBef>
              <a:spcAft>
                <a:spcPts val="600"/>
              </a:spcAft>
            </a:pPr>
            <a:r>
              <a:rPr lang="en-US" sz="1800" dirty="0" smtClean="0">
                <a:latin typeface="+mj-lt"/>
              </a:rPr>
              <a:t>Strengthen focus on evidence </a:t>
            </a:r>
            <a:r>
              <a:rPr lang="en-US" sz="1800" dirty="0">
                <a:latin typeface="+mj-lt"/>
              </a:rPr>
              <a:t>generation </a:t>
            </a:r>
            <a:r>
              <a:rPr lang="en-US" sz="1800" dirty="0" smtClean="0">
                <a:latin typeface="+mj-lt"/>
              </a:rPr>
              <a:t>and </a:t>
            </a:r>
            <a:r>
              <a:rPr lang="en-US" sz="1800" dirty="0"/>
              <a:t>monitoring of progress </a:t>
            </a:r>
            <a:r>
              <a:rPr lang="en-US" sz="1800" dirty="0" smtClean="0"/>
              <a:t>and performance </a:t>
            </a:r>
            <a:r>
              <a:rPr lang="en-US" sz="1800" dirty="0" smtClean="0">
                <a:latin typeface="+mj-lt"/>
              </a:rPr>
              <a:t>for </a:t>
            </a:r>
            <a:r>
              <a:rPr lang="en-US" sz="1800" b="1" dirty="0">
                <a:solidFill>
                  <a:srgbClr val="1795FD"/>
                </a:solidFill>
                <a:latin typeface="+mj-lt"/>
              </a:rPr>
              <a:t>improved planning and </a:t>
            </a:r>
            <a:r>
              <a:rPr lang="en-US" sz="1800" b="1" dirty="0" smtClean="0">
                <a:solidFill>
                  <a:srgbClr val="1795FD"/>
                </a:solidFill>
                <a:latin typeface="+mj-lt"/>
              </a:rPr>
              <a:t>decision making</a:t>
            </a:r>
            <a:r>
              <a:rPr lang="en-US" sz="1800" dirty="0" smtClean="0">
                <a:latin typeface="+mj-lt"/>
              </a:rPr>
              <a:t>;</a:t>
            </a:r>
            <a:endParaRPr lang="en-US" sz="1800" dirty="0">
              <a:latin typeface="+mj-lt"/>
            </a:endParaRPr>
          </a:p>
          <a:p>
            <a:pPr>
              <a:lnSpc>
                <a:spcPct val="80000"/>
              </a:lnSpc>
              <a:spcBef>
                <a:spcPts val="0"/>
              </a:spcBef>
              <a:spcAft>
                <a:spcPts val="600"/>
              </a:spcAft>
            </a:pPr>
            <a:endParaRPr lang="en-US" sz="1800" dirty="0">
              <a:latin typeface="+mj-lt"/>
            </a:endParaRPr>
          </a:p>
          <a:p>
            <a:pPr>
              <a:lnSpc>
                <a:spcPct val="80000"/>
              </a:lnSpc>
              <a:spcBef>
                <a:spcPts val="0"/>
              </a:spcBef>
              <a:spcAft>
                <a:spcPts val="600"/>
              </a:spcAft>
            </a:pPr>
            <a:r>
              <a:rPr lang="en-US" sz="1800" dirty="0">
                <a:latin typeface="+mj-lt"/>
              </a:rPr>
              <a:t>Improve cross </a:t>
            </a:r>
            <a:r>
              <a:rPr lang="en-US" sz="1800" dirty="0" smtClean="0">
                <a:latin typeface="+mj-lt"/>
              </a:rPr>
              <a:t>sectoral collaboration for children holistic development, such as </a:t>
            </a:r>
            <a:r>
              <a:rPr lang="en-US" sz="1800" b="1" dirty="0" smtClean="0">
                <a:solidFill>
                  <a:srgbClr val="1795FD"/>
                </a:solidFill>
                <a:latin typeface="+mj-lt"/>
              </a:rPr>
              <a:t>early childhood development </a:t>
            </a:r>
            <a:r>
              <a:rPr lang="en-US" sz="1800" dirty="0" smtClean="0">
                <a:latin typeface="+mj-lt"/>
              </a:rPr>
              <a:t>(nutrition, early stimulation, early screening and intervention, social protection);</a:t>
            </a:r>
            <a:endParaRPr lang="en-US" sz="1800" dirty="0">
              <a:latin typeface="+mj-lt"/>
            </a:endParaRPr>
          </a:p>
          <a:p>
            <a:pPr>
              <a:lnSpc>
                <a:spcPct val="80000"/>
              </a:lnSpc>
              <a:spcBef>
                <a:spcPts val="0"/>
              </a:spcBef>
              <a:spcAft>
                <a:spcPts val="600"/>
              </a:spcAft>
            </a:pPr>
            <a:endParaRPr lang="en-US" sz="1800" dirty="0">
              <a:latin typeface="+mj-lt"/>
            </a:endParaRPr>
          </a:p>
          <a:p>
            <a:pPr>
              <a:lnSpc>
                <a:spcPct val="80000"/>
              </a:lnSpc>
              <a:spcBef>
                <a:spcPts val="0"/>
              </a:spcBef>
              <a:spcAft>
                <a:spcPts val="600"/>
              </a:spcAft>
            </a:pPr>
            <a:r>
              <a:rPr lang="en-US" sz="1800" dirty="0" smtClean="0">
                <a:latin typeface="+mj-lt"/>
              </a:rPr>
              <a:t>Link with the on-going </a:t>
            </a:r>
            <a:r>
              <a:rPr lang="en-US" sz="1800" b="1" dirty="0">
                <a:solidFill>
                  <a:srgbClr val="1795FD"/>
                </a:solidFill>
                <a:latin typeface="+mj-lt"/>
              </a:rPr>
              <a:t>curriculum </a:t>
            </a:r>
            <a:r>
              <a:rPr lang="en-US" sz="1800" b="1" dirty="0" smtClean="0">
                <a:solidFill>
                  <a:srgbClr val="1795FD"/>
                </a:solidFill>
                <a:latin typeface="+mj-lt"/>
              </a:rPr>
              <a:t>reform</a:t>
            </a:r>
            <a:r>
              <a:rPr lang="en-US" sz="1800" dirty="0" smtClean="0">
                <a:latin typeface="+mj-lt"/>
              </a:rPr>
              <a:t>;</a:t>
            </a:r>
            <a:endParaRPr lang="en-US" sz="1800" dirty="0">
              <a:latin typeface="+mj-lt"/>
            </a:endParaRPr>
          </a:p>
          <a:p>
            <a:pPr>
              <a:lnSpc>
                <a:spcPct val="80000"/>
              </a:lnSpc>
              <a:spcBef>
                <a:spcPts val="0"/>
              </a:spcBef>
              <a:spcAft>
                <a:spcPts val="600"/>
              </a:spcAft>
            </a:pPr>
            <a:endParaRPr lang="en-US" sz="1800" dirty="0">
              <a:latin typeface="+mj-lt"/>
            </a:endParaRPr>
          </a:p>
          <a:p>
            <a:pPr>
              <a:lnSpc>
                <a:spcPct val="80000"/>
              </a:lnSpc>
              <a:spcBef>
                <a:spcPts val="0"/>
              </a:spcBef>
              <a:spcAft>
                <a:spcPts val="600"/>
              </a:spcAft>
            </a:pPr>
            <a:r>
              <a:rPr lang="en-US" sz="1800" dirty="0">
                <a:latin typeface="+mj-lt"/>
              </a:rPr>
              <a:t>Stronger focus on </a:t>
            </a:r>
            <a:r>
              <a:rPr lang="en-US" sz="1800" b="1" dirty="0">
                <a:solidFill>
                  <a:srgbClr val="1795FD"/>
                </a:solidFill>
                <a:latin typeface="+mj-lt"/>
              </a:rPr>
              <a:t>equity in learning</a:t>
            </a:r>
            <a:r>
              <a:rPr lang="en-US" sz="1800" dirty="0">
                <a:latin typeface="+mj-lt"/>
              </a:rPr>
              <a:t>; </a:t>
            </a:r>
          </a:p>
          <a:p>
            <a:pPr>
              <a:lnSpc>
                <a:spcPct val="80000"/>
              </a:lnSpc>
              <a:spcBef>
                <a:spcPts val="0"/>
              </a:spcBef>
              <a:spcAft>
                <a:spcPts val="600"/>
              </a:spcAft>
            </a:pPr>
            <a:endParaRPr lang="en-US" sz="1800" dirty="0">
              <a:latin typeface="+mj-lt"/>
            </a:endParaRPr>
          </a:p>
          <a:p>
            <a:pPr>
              <a:lnSpc>
                <a:spcPct val="80000"/>
              </a:lnSpc>
              <a:spcBef>
                <a:spcPts val="0"/>
              </a:spcBef>
              <a:spcAft>
                <a:spcPts val="600"/>
              </a:spcAft>
            </a:pPr>
            <a:r>
              <a:rPr lang="en-US" sz="1800" dirty="0">
                <a:latin typeface="+mj-lt"/>
              </a:rPr>
              <a:t>Involvement of </a:t>
            </a:r>
            <a:r>
              <a:rPr lang="en-US" sz="1800" b="1" dirty="0">
                <a:solidFill>
                  <a:srgbClr val="1795FD"/>
                </a:solidFill>
                <a:latin typeface="+mj-lt"/>
              </a:rPr>
              <a:t>private sector </a:t>
            </a:r>
            <a:r>
              <a:rPr lang="en-US" sz="1800" dirty="0">
                <a:latin typeface="+mj-lt"/>
              </a:rPr>
              <a:t>in improving education at all </a:t>
            </a:r>
            <a:r>
              <a:rPr lang="en-US" sz="1800" dirty="0" smtClean="0">
                <a:latin typeface="+mj-lt"/>
              </a:rPr>
              <a:t>levels;</a:t>
            </a:r>
          </a:p>
          <a:p>
            <a:pPr>
              <a:lnSpc>
                <a:spcPct val="80000"/>
              </a:lnSpc>
              <a:spcBef>
                <a:spcPts val="0"/>
              </a:spcBef>
              <a:spcAft>
                <a:spcPts val="600"/>
              </a:spcAft>
            </a:pPr>
            <a:endParaRPr lang="en-US" sz="1800" dirty="0" smtClean="0">
              <a:latin typeface="+mj-lt"/>
            </a:endParaRPr>
          </a:p>
          <a:p>
            <a:pPr>
              <a:lnSpc>
                <a:spcPct val="80000"/>
              </a:lnSpc>
              <a:spcBef>
                <a:spcPts val="0"/>
              </a:spcBef>
              <a:spcAft>
                <a:spcPts val="600"/>
              </a:spcAft>
            </a:pPr>
            <a:r>
              <a:rPr lang="en-GB" sz="1800" dirty="0" smtClean="0"/>
              <a:t>Performance </a:t>
            </a:r>
            <a:r>
              <a:rPr lang="en-GB" sz="1800" dirty="0"/>
              <a:t>assessment framework </a:t>
            </a:r>
            <a:r>
              <a:rPr lang="en-GB" sz="1800" dirty="0" smtClean="0"/>
              <a:t>linking policy </a:t>
            </a:r>
            <a:r>
              <a:rPr lang="en-GB" sz="1800" dirty="0"/>
              <a:t>statements to measurable goals along with a set of </a:t>
            </a:r>
            <a:r>
              <a:rPr lang="en-GB" sz="1800" dirty="0" smtClean="0"/>
              <a:t>costed programmes is </a:t>
            </a:r>
            <a:r>
              <a:rPr lang="en-GB" sz="1800" dirty="0"/>
              <a:t>somewhat missing</a:t>
            </a:r>
            <a:r>
              <a:rPr lang="en-GB" sz="1800" dirty="0" smtClean="0"/>
              <a:t>.</a:t>
            </a:r>
            <a:endParaRPr lang="en-US" sz="1800" dirty="0"/>
          </a:p>
        </p:txBody>
      </p:sp>
      <p:sp>
        <p:nvSpPr>
          <p:cNvPr id="12" name="Title 1"/>
          <p:cNvSpPr txBox="1">
            <a:spLocks/>
          </p:cNvSpPr>
          <p:nvPr/>
        </p:nvSpPr>
        <p:spPr>
          <a:xfrm>
            <a:off x="515429" y="961753"/>
            <a:ext cx="8511006" cy="718457"/>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spTree>
    <p:extLst>
      <p:ext uri="{BB962C8B-B14F-4D97-AF65-F5344CB8AC3E}">
        <p14:creationId xmlns:p14="http://schemas.microsoft.com/office/powerpoint/2010/main" val="382653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Autofit/>
          </a:bodyPr>
          <a:lstStyle/>
          <a:p>
            <a:r>
              <a:rPr lang="en-US" sz="3600" dirty="0"/>
              <a:t/>
            </a:r>
            <a:br>
              <a:rPr lang="en-US" sz="3600" dirty="0"/>
            </a:br>
            <a:r>
              <a:rPr lang="en-US" sz="3600" b="1" dirty="0">
                <a:solidFill>
                  <a:srgbClr val="0280E8"/>
                </a:solidFill>
              </a:rPr>
              <a:t>4) </a:t>
            </a:r>
            <a:r>
              <a:rPr lang="en-US" sz="3600" b="1" dirty="0" smtClean="0">
                <a:solidFill>
                  <a:srgbClr val="0280E8"/>
                </a:solidFill>
              </a:rPr>
              <a:t>Priority areas/Results </a:t>
            </a:r>
            <a:r>
              <a:rPr lang="en-US" sz="3600" b="1" dirty="0">
                <a:solidFill>
                  <a:srgbClr val="0280E8"/>
                </a:solidFill>
              </a:rPr>
              <a:t>to be achieved by </a:t>
            </a:r>
            <a:r>
              <a:rPr lang="en-US" sz="3600" b="1" dirty="0" smtClean="0">
                <a:solidFill>
                  <a:srgbClr val="0280E8"/>
                </a:solidFill>
              </a:rPr>
              <a:t>2020?</a:t>
            </a:r>
            <a:endParaRPr lang="en-US" sz="3600" b="1" dirty="0">
              <a:solidFill>
                <a:srgbClr val="0280E8"/>
              </a:solidFill>
            </a:endParaRP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sp>
        <p:nvSpPr>
          <p:cNvPr id="8" name="Text Placeholder 2"/>
          <p:cNvSpPr>
            <a:spLocks noGrp="1"/>
          </p:cNvSpPr>
          <p:nvPr>
            <p:ph idx="1"/>
          </p:nvPr>
        </p:nvSpPr>
        <p:spPr>
          <a:xfrm>
            <a:off x="457200" y="1905000"/>
            <a:ext cx="8229600" cy="4064953"/>
          </a:xfrm>
        </p:spPr>
        <p:txBody>
          <a:bodyPr>
            <a:normAutofit/>
          </a:bodyPr>
          <a:lstStyle/>
          <a:p>
            <a:pPr marL="285750" indent="-285750"/>
            <a:r>
              <a:rPr lang="en-US" sz="1800" dirty="0" smtClean="0"/>
              <a:t>Near universal basic education is achievable, however not in upper secondary (10-11 grades); also target for </a:t>
            </a:r>
            <a:r>
              <a:rPr lang="en-US" sz="1800" dirty="0" err="1" smtClean="0"/>
              <a:t>CwDs</a:t>
            </a:r>
            <a:r>
              <a:rPr lang="en-US" sz="1800" dirty="0" smtClean="0"/>
              <a:t> enrolment is extremely ambitious;</a:t>
            </a:r>
            <a:endParaRPr lang="en-US" sz="1800" dirty="0"/>
          </a:p>
          <a:p>
            <a:pPr marL="285750" indent="-285750"/>
            <a:endParaRPr lang="en-US" sz="1800" dirty="0"/>
          </a:p>
          <a:p>
            <a:pPr marL="285750" lvl="0" indent="-285750"/>
            <a:r>
              <a:rPr lang="en-US" sz="1800" dirty="0" smtClean="0"/>
              <a:t>Efficiency gains and improvement of teaching quality are attainable with the ongoing curriculum reform; </a:t>
            </a:r>
            <a:endParaRPr lang="en-US" sz="1800" dirty="0"/>
          </a:p>
          <a:p>
            <a:pPr marL="0" lvl="0" indent="0">
              <a:buNone/>
            </a:pPr>
            <a:endParaRPr lang="en-US" sz="1800" dirty="0"/>
          </a:p>
          <a:p>
            <a:pPr marL="285750" indent="-285750"/>
            <a:r>
              <a:rPr lang="en-US" sz="1800" dirty="0" smtClean="0"/>
              <a:t>Effective use of public funds for education thanks to introduction of PCF, however allocation of 1% of GDP for </a:t>
            </a:r>
            <a:r>
              <a:rPr lang="en-US" sz="1800" i="1" dirty="0" smtClean="0"/>
              <a:t>Science</a:t>
            </a:r>
            <a:r>
              <a:rPr lang="en-US" sz="1800" dirty="0" smtClean="0"/>
              <a:t> by 2020 seems unrealistic;</a:t>
            </a:r>
          </a:p>
          <a:p>
            <a:pPr marL="285750" indent="-285750"/>
            <a:endParaRPr lang="en-US" sz="1800" dirty="0"/>
          </a:p>
          <a:p>
            <a:pPr>
              <a:lnSpc>
                <a:spcPct val="80000"/>
              </a:lnSpc>
              <a:spcBef>
                <a:spcPts val="0"/>
              </a:spcBef>
              <a:spcAft>
                <a:spcPts val="600"/>
              </a:spcAft>
            </a:pPr>
            <a:r>
              <a:rPr lang="en-GB" sz="1800" i="1" dirty="0" smtClean="0"/>
              <a:t>Matrix </a:t>
            </a:r>
            <a:r>
              <a:rPr lang="en-GB" sz="1800" i="1" dirty="0"/>
              <a:t>of policy actions in the </a:t>
            </a:r>
            <a:r>
              <a:rPr lang="en-GB" sz="1800" i="1" dirty="0" err="1"/>
              <a:t>MtDS</a:t>
            </a:r>
            <a:r>
              <a:rPr lang="en-GB" sz="1800" i="1" dirty="0"/>
              <a:t> should be reviewed as per committed contribution of DPs</a:t>
            </a:r>
            <a:r>
              <a:rPr lang="en-GB" sz="1800" i="1" dirty="0" smtClean="0"/>
              <a:t>.</a:t>
            </a:r>
            <a:endParaRPr lang="en-US" sz="1500" dirty="0"/>
          </a:p>
        </p:txBody>
      </p:sp>
      <p:sp>
        <p:nvSpPr>
          <p:cNvPr id="12" name="Title 1"/>
          <p:cNvSpPr txBox="1">
            <a:spLocks/>
          </p:cNvSpPr>
          <p:nvPr/>
        </p:nvSpPr>
        <p:spPr>
          <a:xfrm>
            <a:off x="515429" y="961753"/>
            <a:ext cx="8511006" cy="718457"/>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a:r>
            <a:br>
              <a:rPr lang="en-US" dirty="0" smtClean="0"/>
            </a:br>
            <a:endParaRPr lang="en-US" dirty="0"/>
          </a:p>
        </p:txBody>
      </p:sp>
    </p:spTree>
    <p:extLst>
      <p:ext uri="{BB962C8B-B14F-4D97-AF65-F5344CB8AC3E}">
        <p14:creationId xmlns:p14="http://schemas.microsoft.com/office/powerpoint/2010/main" val="918337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b="1" dirty="0" smtClean="0">
                <a:solidFill>
                  <a:srgbClr val="0280E8"/>
                </a:solidFill>
              </a:rPr>
              <a:t>Questions / Comments</a:t>
            </a:r>
            <a:endParaRPr lang="en-US" b="1" dirty="0">
              <a:solidFill>
                <a:srgbClr val="0280E8"/>
              </a:solidFill>
            </a:endParaRPr>
          </a:p>
        </p:txBody>
      </p:sp>
      <p:sp>
        <p:nvSpPr>
          <p:cNvPr id="5" name="TextBox 4"/>
          <p:cNvSpPr txBox="1"/>
          <p:nvPr/>
        </p:nvSpPr>
        <p:spPr>
          <a:xfrm>
            <a:off x="0" y="6248400"/>
            <a:ext cx="9144000" cy="646331"/>
          </a:xfrm>
          <a:prstGeom prst="rect">
            <a:avLst/>
          </a:prstGeom>
          <a:solidFill>
            <a:srgbClr val="1795FD"/>
          </a:solidFill>
        </p:spPr>
        <p:txBody>
          <a:bodyPr wrap="square" rtlCol="0">
            <a:spAutoFit/>
          </a:bodyPr>
          <a:lstStyle/>
          <a:p>
            <a:endParaRPr lang="en-US" dirty="0" smtClean="0"/>
          </a:p>
          <a:p>
            <a:endParaRPr lang="en-US" dirty="0"/>
          </a:p>
        </p:txBody>
      </p:sp>
      <p:pic>
        <p:nvPicPr>
          <p:cNvPr id="7" name="Picture 7" descr="C:\Users\smcginty\AppData\Local\Microsoft\Windows\Temporary Internet Files\Content.IE5\9B7ZXCVW\MC9003840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5208" y="2209800"/>
            <a:ext cx="2913583" cy="3386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230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2913</TotalTime>
  <Words>1638</Words>
  <Application>Microsoft Office PowerPoint</Application>
  <PresentationFormat>On-screen Show (4:3)</PresentationFormat>
  <Paragraphs>146</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ArialNarrow</vt:lpstr>
      <vt:lpstr>Calibri</vt:lpstr>
      <vt:lpstr>Symbol</vt:lpstr>
      <vt:lpstr>Times New Roman</vt:lpstr>
      <vt:lpstr>Wingdings</vt:lpstr>
      <vt:lpstr>Office Theme</vt:lpstr>
      <vt:lpstr>PowerPoint Presentation</vt:lpstr>
      <vt:lpstr> 1) What is indicated in the MtDS as a priority in specific sectors?</vt:lpstr>
      <vt:lpstr> 1) What is indicated in the MtDS as a priority in specific sectors? (cont.)</vt:lpstr>
      <vt:lpstr>  1) What is indicated in the MtDS as a priority in specific sectors? (cont.)</vt:lpstr>
      <vt:lpstr> 1) What is indicated in the MtDS as a priority in specific sectors? (cont.)</vt:lpstr>
      <vt:lpstr>2) What DPs are doing jointly and remain the priority for the sectors?</vt:lpstr>
      <vt:lpstr>  3) What is missing, but is important for the sector development?</vt:lpstr>
      <vt:lpstr> 4) Priority areas/Results to be achieved by 2020?</vt:lpstr>
      <vt:lpstr>Questions /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Anvar Sharopov</dc:creator>
  <cp:lastModifiedBy>Nargis Esufbekova</cp:lastModifiedBy>
  <cp:revision>166</cp:revision>
  <dcterms:created xsi:type="dcterms:W3CDTF">2006-08-16T00:00:00Z</dcterms:created>
  <dcterms:modified xsi:type="dcterms:W3CDTF">2016-11-18T10:58:31Z</dcterms:modified>
</cp:coreProperties>
</file>