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rida Noureddine" initials="FN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9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9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04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A0A7-E96A-B34A-9F40-5299E03330B9}" type="datetime1">
              <a:rPr lang="en-US" smtClean="0"/>
              <a:pPr/>
              <a:t>11/18/2016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12192000" cy="1143000"/>
          </a:xfrm>
          <a:prstGeom prst="rect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773291" y="407988"/>
            <a:ext cx="10363200" cy="506413"/>
          </a:xfrm>
          <a:prstGeom prst="rect">
            <a:avLst/>
          </a:prstGeom>
        </p:spPr>
        <p:txBody>
          <a:bodyPr/>
          <a:lstStyle>
            <a:lvl1pPr algn="l">
              <a:defRPr sz="280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 smtClean="0"/>
          </a:p>
          <a:p>
            <a:fld id="{20E72F2D-B2AC-6244-8A61-4DB2981BEBB5}" type="slidenum">
              <a:rPr lang="en-US" smtClean="0"/>
              <a:pPr/>
              <a:t>‹#›</a:t>
            </a:fld>
            <a:endParaRPr lang="en-US" dirty="0" smtClean="0"/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772586" y="1663700"/>
            <a:ext cx="10606615" cy="3492500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6947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8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73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3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2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1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4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44272-BF4B-497E-A0E4-D540DB4FAD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5726F-3CA4-4BBB-9205-93FC3F4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3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smtClean="0"/>
              <a:t>MtDS </a:t>
            </a:r>
            <a:r>
              <a:rPr lang="en-US" b="1" dirty="0"/>
              <a:t>(</a:t>
            </a:r>
            <a:r>
              <a:rPr lang="en-US" b="1" dirty="0" err="1"/>
              <a:t>GoT</a:t>
            </a:r>
            <a:r>
              <a:rPr lang="en-US" b="1" dirty="0"/>
              <a:t>) priorities for HEALTH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0" y="1229710"/>
            <a:ext cx="12192000" cy="5439104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+mn-lt"/>
              </a:rPr>
              <a:t>Improvement of the quality of health services and health system capacity</a:t>
            </a:r>
            <a:endParaRPr lang="en-US" sz="3000" dirty="0">
              <a:latin typeface="+mn-lt"/>
            </a:endParaRPr>
          </a:p>
          <a:p>
            <a:r>
              <a:rPr lang="en-US" dirty="0">
                <a:latin typeface="+mn-lt"/>
              </a:rPr>
              <a:t>Introduction of healthy lifestyle models</a:t>
            </a:r>
            <a:endParaRPr lang="en-US" sz="3000" dirty="0">
              <a:latin typeface="+mn-lt"/>
            </a:endParaRPr>
          </a:p>
          <a:p>
            <a:r>
              <a:rPr lang="en-US" dirty="0">
                <a:latin typeface="+mn-lt"/>
              </a:rPr>
              <a:t>Modernization of the health system management practices</a:t>
            </a:r>
            <a:endParaRPr lang="en-US" sz="3000" dirty="0">
              <a:latin typeface="+mn-lt"/>
            </a:endParaRPr>
          </a:p>
          <a:p>
            <a:r>
              <a:rPr lang="en-US" dirty="0">
                <a:latin typeface="+mn-lt"/>
              </a:rPr>
              <a:t>Supporting the development of non-State medical institutions</a:t>
            </a:r>
            <a:endParaRPr lang="en-US" sz="3000" dirty="0">
              <a:latin typeface="+mn-lt"/>
            </a:endParaRPr>
          </a:p>
          <a:p>
            <a:r>
              <a:rPr lang="en-US" dirty="0">
                <a:latin typeface="+mn-lt"/>
              </a:rPr>
              <a:t>development of medical, including pharmaceutical, education and medical science</a:t>
            </a:r>
            <a:endParaRPr lang="en-US" sz="3000" dirty="0">
              <a:latin typeface="+mn-lt"/>
            </a:endParaRPr>
          </a:p>
          <a:p>
            <a:r>
              <a:rPr lang="en-US" dirty="0">
                <a:latin typeface="+mn-lt"/>
              </a:rPr>
              <a:t>Development and implementation of disease prevention system</a:t>
            </a:r>
            <a:endParaRPr lang="en-US" sz="3000" dirty="0">
              <a:latin typeface="+mn-lt"/>
            </a:endParaRPr>
          </a:p>
          <a:p>
            <a:r>
              <a:rPr lang="en-US" dirty="0">
                <a:latin typeface="+mn-lt"/>
              </a:rPr>
              <a:t>Strengthening primary health care</a:t>
            </a:r>
            <a:endParaRPr lang="en-US" sz="3000" dirty="0">
              <a:latin typeface="+mn-lt"/>
            </a:endParaRPr>
          </a:p>
          <a:p>
            <a:r>
              <a:rPr lang="en-US" dirty="0">
                <a:latin typeface="+mn-lt"/>
              </a:rPr>
              <a:t>Development of specialized medical assistance</a:t>
            </a:r>
            <a:endParaRPr lang="en-US" sz="3000" dirty="0">
              <a:latin typeface="+mn-lt"/>
            </a:endParaRPr>
          </a:p>
          <a:p>
            <a:r>
              <a:rPr lang="en-US" dirty="0">
                <a:latin typeface="+mn-lt"/>
              </a:rPr>
              <a:t>Strengthening child health and reducing infant and child mortality rates</a:t>
            </a:r>
            <a:endParaRPr lang="en-US" sz="3000" dirty="0">
              <a:latin typeface="+mn-lt"/>
            </a:endParaRPr>
          </a:p>
          <a:p>
            <a:r>
              <a:rPr lang="en-US" dirty="0">
                <a:latin typeface="+mn-lt"/>
              </a:rPr>
              <a:t>Reducing maternal mortality</a:t>
            </a:r>
            <a:endParaRPr lang="en-US" sz="3000" dirty="0">
              <a:latin typeface="+mn-lt"/>
            </a:endParaRPr>
          </a:p>
          <a:p>
            <a:r>
              <a:rPr lang="en-US" dirty="0">
                <a:latin typeface="+mn-lt"/>
              </a:rPr>
              <a:t>Improving access to quality nutrition</a:t>
            </a:r>
            <a:endParaRPr lang="en-US" sz="3000" dirty="0">
              <a:latin typeface="+mn-lt"/>
            </a:endParaRPr>
          </a:p>
          <a:p>
            <a:r>
              <a:rPr lang="en-US" dirty="0">
                <a:latin typeface="+mn-lt"/>
              </a:rPr>
              <a:t>Combating such socially significant diseases as HIV/AIDS, tuberculosis and viral</a:t>
            </a:r>
            <a:endParaRPr lang="en-US" sz="3000" dirty="0">
              <a:latin typeface="+mn-lt"/>
            </a:endParaRPr>
          </a:p>
          <a:p>
            <a:r>
              <a:rPr lang="en-US" dirty="0">
                <a:latin typeface="+mn-lt"/>
              </a:rPr>
              <a:t>Reducing the risks to human health related to the presence of harmful substances and organisms in food, beverages and animal feeds</a:t>
            </a:r>
            <a:endParaRPr lang="en-US" sz="3000" dirty="0">
              <a:latin typeface="+mn-lt"/>
            </a:endParaRPr>
          </a:p>
          <a:p>
            <a:r>
              <a:rPr lang="en-US" dirty="0">
                <a:latin typeface="+mn-lt"/>
              </a:rPr>
              <a:t>Facilitating increase in the funding of the health sector and ensuring effective use of the funds</a:t>
            </a:r>
            <a:endParaRPr lang="en-US" sz="3000" dirty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80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3291" y="173422"/>
            <a:ext cx="10363200" cy="740980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Development Partners’ interventions / Donor’s support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10360" y="1213945"/>
            <a:ext cx="11966026" cy="54864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>
                <a:latin typeface="+mn-lt"/>
              </a:rPr>
              <a:t>Implement </a:t>
            </a:r>
            <a:r>
              <a:rPr lang="en-US" dirty="0">
                <a:latin typeface="+mn-lt"/>
              </a:rPr>
              <a:t>health financing reforms as per the strategic plan</a:t>
            </a:r>
            <a:endParaRPr lang="en-US" sz="3000" dirty="0">
              <a:latin typeface="+mn-lt"/>
            </a:endParaRPr>
          </a:p>
          <a:p>
            <a:r>
              <a:rPr lang="en-US" dirty="0">
                <a:latin typeface="+mn-lt"/>
              </a:rPr>
              <a:t>Enhance human resources management (HRM) in improving health service delivery and embracing the ongoing reform agenda</a:t>
            </a:r>
            <a:endParaRPr lang="en-US" sz="3000" dirty="0">
              <a:latin typeface="+mn-lt"/>
            </a:endParaRPr>
          </a:p>
          <a:p>
            <a:r>
              <a:rPr lang="en-US" dirty="0">
                <a:latin typeface="+mn-lt"/>
              </a:rPr>
              <a:t>Improve service delivery quality and access to control communicable and non-communicable diseases including developing patients focus activities</a:t>
            </a:r>
            <a:endParaRPr lang="en-US" sz="3000" dirty="0">
              <a:latin typeface="+mn-lt"/>
            </a:endParaRPr>
          </a:p>
          <a:p>
            <a:r>
              <a:rPr lang="en-US" dirty="0">
                <a:latin typeface="+mn-lt"/>
              </a:rPr>
              <a:t>Strengthen pharmaceutical sector</a:t>
            </a:r>
            <a:endParaRPr lang="en-US" sz="3000" dirty="0">
              <a:latin typeface="+mn-lt"/>
            </a:endParaRPr>
          </a:p>
          <a:p>
            <a:r>
              <a:rPr lang="en-US" dirty="0">
                <a:latin typeface="+mn-lt"/>
              </a:rPr>
              <a:t>Enhance health information management system, including improving availability and accessibility of quality data, and its use for decision making, including health financing data</a:t>
            </a:r>
            <a:endParaRPr lang="en-US" sz="3000" dirty="0">
              <a:latin typeface="+mn-lt"/>
            </a:endParaRPr>
          </a:p>
          <a:p>
            <a:r>
              <a:rPr lang="en-US" dirty="0">
                <a:latin typeface="+mn-lt"/>
              </a:rPr>
              <a:t>Introduce and implement mechanisms </a:t>
            </a:r>
            <a:r>
              <a:rPr lang="en-US" dirty="0" smtClean="0">
                <a:latin typeface="+mn-lt"/>
              </a:rPr>
              <a:t>(allowing </a:t>
            </a:r>
            <a:r>
              <a:rPr lang="en-US" dirty="0">
                <a:latin typeface="+mn-lt"/>
              </a:rPr>
              <a:t>a stronger involvement of community members  in key activities related to the health system, thus ensuring a whole-of-society approach.</a:t>
            </a:r>
            <a:endParaRPr lang="en-US" sz="3000" dirty="0">
              <a:latin typeface="+mn-lt"/>
            </a:endParaRP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367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What is missing? But is important for the sector development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10360" y="1245476"/>
            <a:ext cx="11918730" cy="5344510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>
                <a:latin typeface="+mn-lt"/>
              </a:rPr>
              <a:t>Develop </a:t>
            </a:r>
            <a:r>
              <a:rPr lang="en-GB" dirty="0">
                <a:latin typeface="+mn-lt"/>
              </a:rPr>
              <a:t>institutional structure, reach consensus on roles and relations</a:t>
            </a:r>
            <a:endParaRPr lang="en-US" sz="3000" dirty="0">
              <a:latin typeface="+mn-lt"/>
            </a:endParaRPr>
          </a:p>
          <a:p>
            <a:r>
              <a:rPr lang="en-GB" dirty="0">
                <a:latin typeface="+mn-lt"/>
              </a:rPr>
              <a:t>Establish clear policies and procedures to ensure proper funds transfers</a:t>
            </a:r>
            <a:endParaRPr lang="en-US" sz="3000" dirty="0">
              <a:latin typeface="+mn-lt"/>
            </a:endParaRPr>
          </a:p>
          <a:p>
            <a:r>
              <a:rPr lang="en-GB" dirty="0">
                <a:latin typeface="+mn-lt"/>
              </a:rPr>
              <a:t>Develop the HR Policy and develop of  Unified State Standard for Medical Education and Qualifications</a:t>
            </a:r>
            <a:endParaRPr lang="en-US" sz="3000" dirty="0">
              <a:latin typeface="+mn-lt"/>
            </a:endParaRPr>
          </a:p>
          <a:p>
            <a:r>
              <a:rPr lang="en-GB" dirty="0">
                <a:latin typeface="+mn-lt"/>
              </a:rPr>
              <a:t>Strengthen managerial capacity and coordination capacity of health professionals, including on primary and district levels</a:t>
            </a:r>
            <a:endParaRPr lang="en-US" sz="3000" dirty="0">
              <a:latin typeface="+mn-lt"/>
            </a:endParaRPr>
          </a:p>
          <a:p>
            <a:r>
              <a:rPr lang="en-GB" dirty="0">
                <a:latin typeface="+mn-lt"/>
              </a:rPr>
              <a:t>Defining the service packages by every level with focus on integration of vertical services</a:t>
            </a:r>
            <a:endParaRPr lang="en-US" sz="3000" dirty="0">
              <a:latin typeface="+mn-lt"/>
            </a:endParaRPr>
          </a:p>
          <a:p>
            <a:r>
              <a:rPr lang="en-GB" dirty="0">
                <a:latin typeface="+mn-lt"/>
              </a:rPr>
              <a:t>Quality improvement and accreditation, link these processes</a:t>
            </a:r>
            <a:endParaRPr lang="en-US" sz="3000" dirty="0">
              <a:latin typeface="+mn-lt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419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P</a:t>
            </a:r>
            <a:r>
              <a:rPr lang="en-US" b="1" dirty="0"/>
              <a:t>riority areas / Results to be achieved by 2020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20717" y="1355835"/>
            <a:ext cx="11698013" cy="5155324"/>
          </a:xfrm>
        </p:spPr>
        <p:txBody>
          <a:bodyPr>
            <a:normAutofit/>
          </a:bodyPr>
          <a:lstStyle/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Strengthening </a:t>
            </a:r>
            <a:r>
              <a:rPr lang="en-US" dirty="0">
                <a:latin typeface="+mn-lt"/>
              </a:rPr>
              <a:t>population health and development of healthy</a:t>
            </a:r>
            <a:r>
              <a:rPr lang="en-US" b="1" dirty="0">
                <a:latin typeface="+mn-lt"/>
              </a:rPr>
              <a:t> </a:t>
            </a:r>
            <a:r>
              <a:rPr lang="en-US" dirty="0">
                <a:latin typeface="+mn-lt"/>
              </a:rPr>
              <a:t>environment;</a:t>
            </a:r>
            <a:endParaRPr lang="en-US" sz="3000" dirty="0">
              <a:latin typeface="+mn-lt"/>
            </a:endParaRPr>
          </a:p>
          <a:p>
            <a:r>
              <a:rPr lang="en-US" dirty="0">
                <a:latin typeface="+mn-lt"/>
              </a:rPr>
              <a:t>Improved accessibility and equity, quality, effectiveness, transparency and reduction of financial burden;</a:t>
            </a:r>
            <a:endParaRPr lang="en-US" sz="3000" dirty="0">
              <a:latin typeface="+mn-lt"/>
            </a:endParaRPr>
          </a:p>
          <a:p>
            <a:r>
              <a:rPr lang="en-US" dirty="0">
                <a:latin typeface="+mn-lt"/>
              </a:rPr>
              <a:t>Strengthening the public health management;</a:t>
            </a:r>
            <a:endParaRPr lang="en-US" sz="3000" dirty="0">
              <a:latin typeface="+mn-lt"/>
            </a:endParaRPr>
          </a:p>
          <a:p>
            <a:r>
              <a:rPr lang="en-US" dirty="0">
                <a:latin typeface="+mn-lt"/>
              </a:rPr>
              <a:t>Increased quality and accessibility of the health care and prevention services;</a:t>
            </a:r>
            <a:endParaRPr lang="en-US" sz="3000" dirty="0">
              <a:latin typeface="+mn-lt"/>
            </a:endParaRPr>
          </a:p>
          <a:p>
            <a:r>
              <a:rPr lang="en-US" dirty="0">
                <a:latin typeface="+mn-lt"/>
              </a:rPr>
              <a:t>Development of resource base within the health care system;</a:t>
            </a:r>
            <a:endParaRPr lang="en-US" sz="3000" dirty="0">
              <a:latin typeface="+mn-lt"/>
            </a:endParaRPr>
          </a:p>
          <a:p>
            <a:r>
              <a:rPr lang="en-US" dirty="0">
                <a:latin typeface="+mn-lt"/>
              </a:rPr>
              <a:t>Improved health financing;  </a:t>
            </a:r>
            <a:endParaRPr lang="en-US" sz="3000" dirty="0">
              <a:latin typeface="+mn-lt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256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327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MtDS (GoT) priorities for HEALTH</vt:lpstr>
      <vt:lpstr>Development Partners’ interventions / Donor’s support </vt:lpstr>
      <vt:lpstr>What is missing? But is important for the sector development</vt:lpstr>
      <vt:lpstr>Priority areas / Results to be achieved by 2020</vt:lpstr>
    </vt:vector>
  </TitlesOfParts>
  <Company>UNICEF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UNDAF Outcome 3 Social Protection Key results achieved</dc:title>
  <dc:creator>Yusufkhoja Kurbonkhojaev</dc:creator>
  <cp:lastModifiedBy>Nargis Esufbekova</cp:lastModifiedBy>
  <cp:revision>46</cp:revision>
  <dcterms:created xsi:type="dcterms:W3CDTF">2016-10-27T03:27:59Z</dcterms:created>
  <dcterms:modified xsi:type="dcterms:W3CDTF">2016-11-18T10:43:05Z</dcterms:modified>
</cp:coreProperties>
</file>