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ida Noureddine" initials="FN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9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04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A0A7-E96A-B34A-9F40-5299E03330B9}" type="datetime1">
              <a:rPr lang="en-US" smtClean="0"/>
              <a:pPr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1143000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73291" y="407988"/>
            <a:ext cx="103632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20E72F2D-B2AC-6244-8A61-4DB2981BEBB5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2586" y="1663700"/>
            <a:ext cx="10606615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6947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8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3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238" y="139337"/>
            <a:ext cx="11348008" cy="9579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smtClean="0"/>
              <a:t>DCC Cluster/Working Group Name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b="1" dirty="0" smtClean="0"/>
              <a:t>MTDS (</a:t>
            </a:r>
            <a:r>
              <a:rPr lang="en-US" b="1" dirty="0" err="1" smtClean="0"/>
              <a:t>GoT</a:t>
            </a:r>
            <a:r>
              <a:rPr lang="en-US" b="1" dirty="0" smtClean="0"/>
              <a:t>) priorities for the transport sector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83680" y="1566287"/>
            <a:ext cx="7417749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7238" y="1566287"/>
            <a:ext cx="10903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endParaRPr lang="en-US" sz="2000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3877" y="1437276"/>
            <a:ext cx="10606615" cy="4632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◎　</a:t>
            </a:r>
            <a:r>
              <a:rPr lang="en-US" altLang="ja-JP" dirty="0"/>
              <a:t>I</a:t>
            </a:r>
            <a:r>
              <a:rPr lang="en-US" dirty="0" smtClean="0"/>
              <a:t>ntegration </a:t>
            </a:r>
            <a:r>
              <a:rPr lang="en-US" dirty="0"/>
              <a:t>of cross-border and national transport corridors and development of telecommunications networks;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 smtClean="0"/>
              <a:t>to </a:t>
            </a:r>
            <a:r>
              <a:rPr lang="en-US" altLang="ja-JP" dirty="0"/>
              <a:t>develop transport corridors through establishment of logistic </a:t>
            </a:r>
            <a:r>
              <a:rPr lang="en-US" altLang="ja-JP" dirty="0" smtClean="0"/>
              <a:t>centers as well as border terminals </a:t>
            </a:r>
            <a:r>
              <a:rPr lang="en-US" altLang="ja-JP" dirty="0"/>
              <a:t>(Nizhny </a:t>
            </a:r>
            <a:r>
              <a:rPr lang="en-US" altLang="ja-JP" dirty="0" err="1"/>
              <a:t>Pyanj</a:t>
            </a:r>
            <a:r>
              <a:rPr lang="en-US" altLang="ja-JP" dirty="0"/>
              <a:t>, </a:t>
            </a:r>
            <a:r>
              <a:rPr lang="en-US" altLang="ja-JP" dirty="0" err="1" smtClean="0"/>
              <a:t>Tursunzoda</a:t>
            </a:r>
            <a:r>
              <a:rPr lang="en-US" altLang="ja-JP" dirty="0" smtClean="0"/>
              <a:t>, </a:t>
            </a:r>
            <a:r>
              <a:rPr lang="en-US" altLang="ja-JP" dirty="0" err="1"/>
              <a:t>Khujand</a:t>
            </a:r>
            <a:r>
              <a:rPr lang="en-US" altLang="ja-JP" dirty="0"/>
              <a:t> and </a:t>
            </a:r>
            <a:r>
              <a:rPr lang="en-US" altLang="ja-JP" dirty="0" err="1"/>
              <a:t>Khorog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 smtClean="0"/>
              <a:t>to provide </a:t>
            </a:r>
            <a:r>
              <a:rPr lang="en-US" altLang="ja-JP" dirty="0"/>
              <a:t>new equipment and machinery for the maintenance of roads, airports and operation of transportation process; 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 smtClean="0"/>
              <a:t>to Reduce </a:t>
            </a:r>
            <a:r>
              <a:rPr lang="en-US" altLang="ja-JP" dirty="0"/>
              <a:t>transportation costs through rehabilitation of bridges and reconstruction of roads</a:t>
            </a:r>
            <a:endParaRPr lang="ja-JP" altLang="ja-JP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3100" b="1" dirty="0" smtClean="0"/>
              <a:t>Development Partners’ interventions / Donor’s support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769971"/>
              </p:ext>
            </p:extLst>
          </p:nvPr>
        </p:nvGraphicFramePr>
        <p:xfrm>
          <a:off x="121181" y="1271449"/>
          <a:ext cx="11844396" cy="5042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4396"/>
              </a:tblGrid>
              <a:tr h="5168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What Development Partners (DPs) active in the specific sector are already doing to support this priorities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remain the priority for the sector (use the matrix of actions that was requested to be updated in our previous GM meetings);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70502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605153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75940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542306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/>
                </a:tc>
              </a:tr>
              <a:tr h="31079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346243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/>
                </a:tc>
              </a:tr>
              <a:tr h="31079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32668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619488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1854744"/>
            <a:ext cx="9413311" cy="500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78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b="1" dirty="0" smtClean="0"/>
              <a:t>What is missing? But is important for the sector development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16871" y="1339913"/>
            <a:ext cx="11452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6871" y="1339913"/>
            <a:ext cx="115452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(these issues are not necessarily missing, but could be more </a:t>
            </a:r>
            <a:r>
              <a:rPr kumimoji="1" lang="en-US" altLang="ja-JP" sz="2800" dirty="0" err="1" smtClean="0"/>
              <a:t>highlited</a:t>
            </a:r>
            <a:r>
              <a:rPr kumimoji="1" lang="en-US" altLang="ja-JP" sz="28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2800" dirty="0" smtClean="0"/>
              <a:t>Road/Bridge Disaster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2800" dirty="0" smtClean="0"/>
              <a:t>Capacity Development of Government Engineers (associated with equipment provision and pilot projects)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2800" dirty="0" smtClean="0"/>
              <a:t>Appropriate Budget Appropriation (for (Preventive) Maintenance and (Preventive) Disaster Risk Management)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2800" dirty="0" smtClean="0"/>
              <a:t>Establishment of National Standards (Construction, Inspection, Maintenance, etc.)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2800" dirty="0" smtClean="0"/>
              <a:t>Further Private Sector Involvement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2800" dirty="0" smtClean="0"/>
              <a:t>Enhancement of Road Safety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098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</a:t>
            </a:r>
            <a:r>
              <a:rPr lang="en-US" b="1" dirty="0" smtClean="0"/>
              <a:t>riority areas / Results to be achieved by 2020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44138" y="1491702"/>
            <a:ext cx="1115568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sz="2400" dirty="0" smtClean="0"/>
          </a:p>
          <a:p>
            <a:pPr>
              <a:lnSpc>
                <a:spcPct val="115000"/>
              </a:lnSpc>
            </a:pP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087619"/>
              </p:ext>
            </p:extLst>
          </p:nvPr>
        </p:nvGraphicFramePr>
        <p:xfrm>
          <a:off x="121920" y="1149621"/>
          <a:ext cx="11991703" cy="7051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91703"/>
              </a:tblGrid>
              <a:tr h="655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are the expected results/outcomes achievable by 2020 in the sector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  <a:tr h="2555278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anose="05000000000000000000" pitchFamily="2" charset="2"/>
                        <a:buChar char="ü"/>
                      </a:pPr>
                      <a:endParaRPr lang="en-US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l" fontAlgn="ctr">
                        <a:buFont typeface="Wingdings" panose="05000000000000000000" pitchFamily="2" charset="2"/>
                        <a:buChar char="ü"/>
                      </a:pPr>
                      <a:endParaRPr lang="en-US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Road</a:t>
                      </a: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Network enhanced</a:t>
                      </a:r>
                    </a:p>
                    <a:p>
                      <a:pPr marL="342900" indent="-34290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Rehabilitated Bridges and Tunnels</a:t>
                      </a:r>
                    </a:p>
                    <a:p>
                      <a:pPr marL="342900" indent="-34290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logistics network/Increased movement of goods and passengers</a:t>
                      </a: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(contributing to enhancement of investment climate and job creation) </a:t>
                      </a:r>
                    </a:p>
                    <a:p>
                      <a:pPr marL="342900" indent="-34290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PPP Project identified</a:t>
                      </a:r>
                    </a:p>
                    <a:p>
                      <a:pPr marL="342900" indent="-34290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Increased awareness of road safety </a:t>
                      </a:r>
                    </a:p>
                    <a:p>
                      <a:pPr marL="342900" indent="-342900" algn="l" fontAlgn="ctr">
                        <a:buFont typeface="Wingdings" panose="05000000000000000000" pitchFamily="2" charset="2"/>
                        <a:buChar char="ü"/>
                      </a:pP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l" fontAlgn="ctr">
                        <a:buFont typeface="Wingdings" panose="05000000000000000000" pitchFamily="2" charset="2"/>
                        <a:buChar char="ü"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  <a:tr h="47488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  <a:tr h="348493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  <a:tr h="436069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/>
                </a:tc>
              </a:tr>
              <a:tr h="33106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  <a:tr h="780624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0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160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Calibri Light</vt:lpstr>
      <vt:lpstr>Times New Roman</vt:lpstr>
      <vt:lpstr>Wingdings</vt:lpstr>
      <vt:lpstr>Office Theme</vt:lpstr>
      <vt:lpstr> DCC Cluster/Working Group Name  MTDS (GoT) priorities for the transport sector  </vt:lpstr>
      <vt:lpstr> Development Partners’ interventions / Donor’s support </vt:lpstr>
      <vt:lpstr> What is missing? But is important for the sector development</vt:lpstr>
      <vt:lpstr> Priority areas / Results to be achieved by 2020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UNDAF Outcome 3 Social Protection Key results achieved</dc:title>
  <dc:creator>Yusufkhoja Kurbonkhojaev</dc:creator>
  <cp:lastModifiedBy>Nargis Esufbekova</cp:lastModifiedBy>
  <cp:revision>53</cp:revision>
  <dcterms:created xsi:type="dcterms:W3CDTF">2016-10-27T03:27:59Z</dcterms:created>
  <dcterms:modified xsi:type="dcterms:W3CDTF">2016-11-18T11:57:52Z</dcterms:modified>
</cp:coreProperties>
</file>