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8" r:id="rId2"/>
    <p:sldId id="260" r:id="rId3"/>
    <p:sldId id="259" r:id="rId4"/>
    <p:sldId id="261" r:id="rId5"/>
  </p:sldIdLst>
  <p:sldSz cx="12192000" cy="68580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ida Noureddine" initials="FN" lastIdx="2" clrIdx="0">
    <p:extLst>
      <p:ext uri="{19B8F6BF-5375-455C-9EA6-DF929625EA0E}">
        <p15:presenceInfo xmlns:p15="http://schemas.microsoft.com/office/powerpoint/2012/main" userId="S-1-5-21-889838981-920820592-1903951286-576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542" cy="498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037" y="0"/>
            <a:ext cx="2890542" cy="498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0D594-6480-4DF6-8EF9-013FFA13A14D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780"/>
            <a:ext cx="2890542" cy="498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037" y="9429780"/>
            <a:ext cx="2890542" cy="498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3FD1B-1D70-48D8-A6D3-4ABE24E07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118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9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9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04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A0A7-E96A-B34A-9F40-5299E03330B9}" type="datetime1">
              <a:rPr lang="en-US" smtClean="0"/>
              <a:pPr/>
              <a:t>11/18/2016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12192000" cy="1143000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773291" y="407988"/>
            <a:ext cx="10363200" cy="506413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fld id="{20E72F2D-B2AC-6244-8A61-4DB2981BEBB5}" type="slidenum">
              <a:rPr lang="en-US" smtClean="0"/>
              <a:pPr/>
              <a:t>‹#›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72586" y="1663700"/>
            <a:ext cx="10606615" cy="34925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6947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8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7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3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4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3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238" y="139337"/>
            <a:ext cx="11348008" cy="9579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600" b="1" dirty="0" smtClean="0"/>
              <a:t>DCC Cluster/Working Group Energy</a:t>
            </a:r>
            <a:br>
              <a:rPr lang="en-US" sz="1600" b="1" dirty="0" smtClean="0"/>
            </a:b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b="1" dirty="0" smtClean="0"/>
              <a:t>MTDS (</a:t>
            </a:r>
            <a:r>
              <a:rPr lang="en-US" b="1" dirty="0" err="1" smtClean="0"/>
              <a:t>GoT</a:t>
            </a:r>
            <a:r>
              <a:rPr lang="en-US" b="1" dirty="0" smtClean="0"/>
              <a:t>) priorities for the sector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83680" y="1566287"/>
            <a:ext cx="7417749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87238" y="1566287"/>
            <a:ext cx="10903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 </a:t>
            </a:r>
          </a:p>
          <a:p>
            <a:endParaRPr lang="en-US" sz="2000" dirty="0" smtClean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63877" y="1437276"/>
            <a:ext cx="10606615" cy="48881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u="sng" dirty="0" smtClean="0">
                <a:latin typeface="+mn-lt"/>
              </a:rPr>
              <a:t>Priority 1: Development of the country’s energy potential - </a:t>
            </a:r>
            <a:r>
              <a:rPr lang="en-US" sz="1800" dirty="0" smtClean="0">
                <a:latin typeface="+mn-lt"/>
              </a:rPr>
              <a:t>Construction of </a:t>
            </a:r>
            <a:r>
              <a:rPr lang="en-US" sz="1800" dirty="0">
                <a:latin typeface="+mn-lt"/>
              </a:rPr>
              <a:t>new and rehabilitation existing power generating facilities and electrical networks, reduction of energy losses and development of regional electricity </a:t>
            </a:r>
            <a:r>
              <a:rPr lang="en-US" sz="1800" dirty="0" smtClean="0">
                <a:latin typeface="+mn-lt"/>
              </a:rPr>
              <a:t>market </a:t>
            </a:r>
          </a:p>
          <a:p>
            <a:pPr marL="0" indent="0">
              <a:buNone/>
            </a:pPr>
            <a:endParaRPr lang="en-US" sz="1800" dirty="0" smtClean="0">
              <a:latin typeface="+mn-lt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+mn-lt"/>
              </a:rPr>
              <a:t>Priority 2: </a:t>
            </a:r>
            <a:r>
              <a:rPr lang="en-GB" sz="1800" b="1" u="sng" dirty="0">
                <a:latin typeface="+mn-lt"/>
              </a:rPr>
              <a:t>Reduction of winter </a:t>
            </a:r>
            <a:r>
              <a:rPr lang="en-GB" sz="1800" b="1" u="sng" dirty="0" smtClean="0">
                <a:latin typeface="+mn-lt"/>
              </a:rPr>
              <a:t>energy deficit</a:t>
            </a:r>
            <a:r>
              <a:rPr lang="en-US" sz="1800" b="1" u="sng" dirty="0" smtClean="0">
                <a:latin typeface="+mn-lt"/>
              </a:rPr>
              <a:t> -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both through the development of existing hydropower potential and construction of thermal stations, the use of solar, wind and biomass energy, the implementation of a range of measures aimed to encourage energy saving and increase the energy efficiency of the national economy</a:t>
            </a:r>
            <a:r>
              <a:rPr lang="en-US" sz="1800" dirty="0" smtClean="0">
                <a:latin typeface="+mn-lt"/>
              </a:rPr>
              <a:t>;</a:t>
            </a:r>
          </a:p>
          <a:p>
            <a:pPr marL="0" indent="0">
              <a:buNone/>
            </a:pPr>
            <a:endParaRPr lang="en-US" sz="1800" dirty="0" smtClean="0">
              <a:latin typeface="+mn-lt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+mn-lt"/>
              </a:rPr>
              <a:t>Priority 3: Capacity Building - </a:t>
            </a:r>
            <a:r>
              <a:rPr lang="en-US" sz="1800" dirty="0" smtClean="0">
                <a:latin typeface="+mn-lt"/>
              </a:rPr>
              <a:t>Strengthening the </a:t>
            </a:r>
            <a:r>
              <a:rPr lang="en-US" sz="1800" dirty="0">
                <a:latin typeface="+mn-lt"/>
              </a:rPr>
              <a:t>capacity to manage system to respond to the requirements of modern times</a:t>
            </a:r>
            <a:r>
              <a:rPr lang="en-US" sz="1800" dirty="0" smtClean="0">
                <a:latin typeface="+mn-lt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+mn-lt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+mn-lt"/>
              </a:rPr>
              <a:t>Priority 4: </a:t>
            </a:r>
            <a:r>
              <a:rPr lang="en-US" sz="1800" b="1" u="sng" dirty="0">
                <a:latin typeface="+mn-lt"/>
              </a:rPr>
              <a:t>Restructuring of domestic energy sector </a:t>
            </a:r>
            <a:r>
              <a:rPr lang="en-US" sz="1800" b="1" u="sng" dirty="0" smtClean="0">
                <a:latin typeface="+mn-lt"/>
              </a:rPr>
              <a:t>- </a:t>
            </a:r>
            <a:r>
              <a:rPr lang="en-US" sz="1800" dirty="0" smtClean="0">
                <a:latin typeface="+mn-lt"/>
              </a:rPr>
              <a:t>Encouraging positive </a:t>
            </a:r>
            <a:r>
              <a:rPr lang="en-US" sz="1800" dirty="0">
                <a:latin typeface="+mn-lt"/>
              </a:rPr>
              <a:t>quantitative and qualitative changes in the domestic energy sector performance that will allow for effective sustainable development of all </a:t>
            </a:r>
            <a:r>
              <a:rPr lang="en-US" sz="1800" dirty="0" smtClean="0">
                <a:latin typeface="+mn-lt"/>
              </a:rPr>
              <a:t>energy </a:t>
            </a:r>
            <a:r>
              <a:rPr lang="en-US" sz="1800" dirty="0">
                <a:latin typeface="+mn-lt"/>
              </a:rPr>
              <a:t>subsystems, with not only the natural resources but also the human and innovative capacities being its key elements</a:t>
            </a:r>
          </a:p>
        </p:txBody>
      </p:sp>
    </p:spTree>
    <p:extLst>
      <p:ext uri="{BB962C8B-B14F-4D97-AF65-F5344CB8AC3E}">
        <p14:creationId xmlns:p14="http://schemas.microsoft.com/office/powerpoint/2010/main" val="19761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1181" y="235132"/>
            <a:ext cx="11348008" cy="5979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1600" b="1" dirty="0"/>
              <a:t>DCC Cluster/Working Group Energy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3100" b="1" dirty="0" smtClean="0"/>
              <a:t>Development Partners’ interventions / Donor’s support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715089"/>
              </p:ext>
            </p:extLst>
          </p:nvPr>
        </p:nvGraphicFramePr>
        <p:xfrm>
          <a:off x="485775" y="1271449"/>
          <a:ext cx="10983414" cy="5184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83414"/>
              </a:tblGrid>
              <a:tr h="24181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700" b="1" u="sng" dirty="0" smtClean="0">
                          <a:latin typeface="+mn-lt"/>
                        </a:rPr>
                        <a:t>Priorities 1 and 2: Development of the country’s energy potential and reduction of winter energy deficit</a:t>
                      </a:r>
                      <a:endParaRPr lang="en-US" sz="17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461963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Supporting rehabilitation of existing infrastructure (HPPs, small HPPs, transmission lines, substations)</a:t>
                      </a:r>
                    </a:p>
                    <a:p>
                      <a:pPr marL="461963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Supporting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evelopment of regional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electricity markets</a:t>
                      </a: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461963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GB" sz="17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 of reliability of electricity supply </a:t>
                      </a:r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through the construction of new transmission lines and substations and the rehabilitation of existing obsolete and unreliable transmission and distribution infrastructure. These include construction of the important North-South 500kV transmission interconnection, and the rehabilitation of various substations, including Ravshan and </a:t>
                      </a:r>
                      <a:r>
                        <a:rPr lang="en-GB" sz="17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Regar</a:t>
                      </a:r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which are the backbone of the power transmission network.</a:t>
                      </a:r>
                      <a:endParaRPr lang="en-US" sz="1700" dirty="0" smtClean="0">
                        <a:latin typeface="+mn-lt"/>
                      </a:endParaRPr>
                    </a:p>
                    <a:p>
                      <a:pPr marL="461963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Advisory support to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promote renewable sources of energy; small-scale pilot projects on using solar power;</a:t>
                      </a:r>
                    </a:p>
                    <a:p>
                      <a:pPr marL="461963" marR="0" lvl="0" indent="-292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700" dirty="0" smtClean="0">
                          <a:latin typeface="+mn-lt"/>
                        </a:rPr>
                        <a:t>Reduction in Energy Losses</a:t>
                      </a:r>
                      <a:r>
                        <a:rPr lang="en-US" sz="1700" baseline="0" dirty="0" smtClean="0">
                          <a:latin typeface="+mn-lt"/>
                        </a:rPr>
                        <a:t> though installation of meters and billing system.</a:t>
                      </a:r>
                    </a:p>
                    <a:p>
                      <a:pPr marL="461963" marR="0" lvl="0" indent="-292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700" dirty="0" smtClean="0">
                          <a:latin typeface="+mn-lt"/>
                        </a:rPr>
                        <a:t>Promote Energy Efficiency through pilot programs on efficient</a:t>
                      </a:r>
                      <a:r>
                        <a:rPr lang="en-US" sz="1700" baseline="0" dirty="0" smtClean="0">
                          <a:latin typeface="+mn-lt"/>
                        </a:rPr>
                        <a:t> heating stoves, advisory support and knowledge sharing on the energy efficiency and associated policies.</a:t>
                      </a:r>
                    </a:p>
                    <a:p>
                      <a:pPr marL="461963" marR="0" lvl="0" indent="-292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38" marR="1238" marT="1238" marB="0" anchor="ctr"/>
                </a:tc>
              </a:tr>
              <a:tr h="169311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u="sng" dirty="0" smtClean="0">
                          <a:latin typeface="+mn-lt"/>
                        </a:rPr>
                        <a:t>Priorities 3 and 4: Capacity Building and Restructuring of Domestic Energy Sector</a:t>
                      </a:r>
                    </a:p>
                    <a:p>
                      <a:pPr lvl="1">
                        <a:buFont typeface="Wingdings" panose="05000000000000000000" pitchFamily="2" charset="2"/>
                        <a:buChar char="ü"/>
                      </a:pPr>
                      <a:r>
                        <a:rPr lang="en-US" sz="1700" dirty="0" smtClean="0">
                          <a:latin typeface="+mn-lt"/>
                        </a:rPr>
                        <a:t>BT restructuring;</a:t>
                      </a:r>
                    </a:p>
                    <a:p>
                      <a:pPr lvl="1">
                        <a:buFont typeface="Wingdings" panose="05000000000000000000" pitchFamily="2" charset="2"/>
                        <a:buChar char="ü"/>
                      </a:pPr>
                      <a:r>
                        <a:rPr lang="en-US" sz="1700" dirty="0" smtClean="0">
                          <a:latin typeface="+mn-lt"/>
                        </a:rPr>
                        <a:t>implementation of tariff reform</a:t>
                      </a:r>
                      <a:r>
                        <a:rPr lang="en-US" sz="1700" baseline="0" dirty="0" smtClean="0">
                          <a:latin typeface="+mn-lt"/>
                        </a:rPr>
                        <a:t> taking into account </a:t>
                      </a:r>
                      <a:r>
                        <a:rPr lang="en-U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 mitigation measures for tariff increases</a:t>
                      </a:r>
                      <a:r>
                        <a:rPr lang="en-US" sz="1700" dirty="0" smtClean="0">
                          <a:latin typeface="+mn-lt"/>
                        </a:rPr>
                        <a:t>;</a:t>
                      </a:r>
                    </a:p>
                    <a:p>
                      <a:pPr lvl="1">
                        <a:buFont typeface="Wingdings" panose="05000000000000000000" pitchFamily="2" charset="2"/>
                        <a:buChar char="ü"/>
                      </a:pPr>
                      <a:r>
                        <a:rPr lang="en-US" sz="1700" dirty="0" smtClean="0">
                          <a:latin typeface="+mn-lt"/>
                        </a:rPr>
                        <a:t>Provision of technical assistance to establish an independent regulator;</a:t>
                      </a:r>
                    </a:p>
                    <a:p>
                      <a:pPr lvl="1">
                        <a:buFont typeface="Wingdings" panose="05000000000000000000" pitchFamily="2" charset="2"/>
                        <a:buChar char="ü"/>
                      </a:pPr>
                      <a:r>
                        <a:rPr lang="en-US" sz="1700" dirty="0" smtClean="0">
                          <a:latin typeface="+mn-lt"/>
                        </a:rPr>
                        <a:t>Improvement of financial viability of the sector, including </a:t>
                      </a:r>
                      <a:r>
                        <a:rPr lang="en-US" sz="1700" baseline="0" dirty="0" smtClean="0">
                          <a:latin typeface="+mn-lt"/>
                        </a:rPr>
                        <a:t>debt servicing</a:t>
                      </a:r>
                      <a:r>
                        <a:rPr lang="en-US" sz="1700" dirty="0" smtClean="0">
                          <a:latin typeface="+mn-lt"/>
                        </a:rPr>
                        <a:t>;</a:t>
                      </a:r>
                    </a:p>
                    <a:p>
                      <a:pPr lvl="1">
                        <a:buFont typeface="Wingdings" panose="05000000000000000000" pitchFamily="2" charset="2"/>
                        <a:buChar char="ü"/>
                      </a:pPr>
                      <a:r>
                        <a:rPr lang="en-US" sz="1700" dirty="0" smtClean="0">
                          <a:latin typeface="+mn-lt"/>
                        </a:rPr>
                        <a:t>Supporting </a:t>
                      </a:r>
                      <a:r>
                        <a:rPr lang="en-US" sz="1700" dirty="0" smtClean="0">
                          <a:latin typeface="+mn-lt"/>
                        </a:rPr>
                        <a:t>development of 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code of corporate governance</a:t>
                      </a:r>
                    </a:p>
                    <a:p>
                      <a:pPr lvl="1">
                        <a:buFont typeface="Wingdings" panose="05000000000000000000" pitchFamily="2" charset="2"/>
                        <a:buChar char="ü"/>
                      </a:pP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Vocational training,</a:t>
                      </a:r>
                      <a:r>
                        <a:rPr lang="en-U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including on the energy related areas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700" dirty="0" smtClean="0">
                        <a:latin typeface="+mn-lt"/>
                      </a:endParaRPr>
                    </a:p>
                  </a:txBody>
                  <a:tcPr marL="1238" marR="1238" marT="123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78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181" y="235132"/>
            <a:ext cx="11348008" cy="5979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400" b="1" dirty="0"/>
              <a:t>DCC Cluster/Working Group Energy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b="1" dirty="0" smtClean="0"/>
              <a:t>What is missing? But is important for the sector development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791851" y="1707558"/>
            <a:ext cx="104543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Priority 1: Development of the country’s energy </a:t>
            </a:r>
            <a:r>
              <a:rPr lang="en-US" b="1" u="sng" dirty="0" smtClean="0"/>
              <a:t>potential</a:t>
            </a:r>
          </a:p>
          <a:p>
            <a:pPr marL="461963" indent="-285750">
              <a:buFont typeface="Wingdings" panose="05000000000000000000" pitchFamily="2" charset="2"/>
              <a:buChar char="ü"/>
            </a:pPr>
            <a:r>
              <a:rPr lang="en-US" dirty="0" smtClean="0"/>
              <a:t>Support to construction of new HPPs, CHPs (including Rogun, coal-based CHPs)</a:t>
            </a:r>
          </a:p>
          <a:p>
            <a:pPr marL="461963" indent="-285750">
              <a:buFont typeface="Wingdings" panose="05000000000000000000" pitchFamily="2" charset="2"/>
              <a:buChar char="ü"/>
            </a:pPr>
            <a:r>
              <a:rPr lang="en-US" dirty="0" smtClean="0"/>
              <a:t>Interventions in improvement of district heating</a:t>
            </a:r>
          </a:p>
          <a:p>
            <a:r>
              <a:rPr lang="en-US" b="1" u="sng" dirty="0" smtClean="0"/>
              <a:t>Priority </a:t>
            </a:r>
            <a:r>
              <a:rPr lang="en-US" b="1" u="sng" dirty="0"/>
              <a:t>2: Diversification of energy sources</a:t>
            </a:r>
            <a:endParaRPr lang="en-US" dirty="0" smtClean="0"/>
          </a:p>
          <a:p>
            <a:pPr marL="461963" indent="-285750">
              <a:buFont typeface="Wingdings" panose="05000000000000000000" pitchFamily="2" charset="2"/>
              <a:buChar char="ü"/>
            </a:pPr>
            <a:r>
              <a:rPr lang="en-US" dirty="0"/>
              <a:t>Support </a:t>
            </a:r>
            <a:r>
              <a:rPr lang="en-US" dirty="0" smtClean="0"/>
              <a:t>to scaling-up </a:t>
            </a:r>
            <a:r>
              <a:rPr lang="en-US" dirty="0"/>
              <a:t>solar, wind and biomass </a:t>
            </a:r>
            <a:r>
              <a:rPr lang="en-US" dirty="0" smtClean="0"/>
              <a:t>projects;</a:t>
            </a:r>
          </a:p>
          <a:p>
            <a:pPr lvl="0" fontAlgn="ctr">
              <a:defRPr/>
            </a:pPr>
            <a:r>
              <a:rPr lang="en-US" b="1" u="sng" dirty="0"/>
              <a:t>Priorities 3 and 4: Capacity Building and Restructuring of Domestic Energy Sector</a:t>
            </a:r>
          </a:p>
          <a:p>
            <a:pPr marL="461963" indent="-285750">
              <a:buFont typeface="Wingdings" panose="05000000000000000000" pitchFamily="2" charset="2"/>
              <a:buChar char="ü"/>
            </a:pPr>
            <a:r>
              <a:rPr lang="en-US" dirty="0" smtClean="0"/>
              <a:t>governance</a:t>
            </a:r>
            <a:r>
              <a:rPr lang="en-US" dirty="0"/>
              <a:t>, transparency, accountability and public </a:t>
            </a:r>
            <a:r>
              <a:rPr lang="en-US" dirty="0" smtClean="0"/>
              <a:t>participation</a:t>
            </a:r>
          </a:p>
          <a:p>
            <a:pPr marL="461963" indent="-285750">
              <a:buFont typeface="Wingdings" panose="05000000000000000000" pitchFamily="2" charset="2"/>
              <a:buChar char="ü"/>
            </a:pPr>
            <a:r>
              <a:rPr lang="en-US" dirty="0" smtClean="0"/>
              <a:t>Support pro-poor tariff reform.</a:t>
            </a:r>
          </a:p>
          <a:p>
            <a:pPr marL="461963" indent="-285750">
              <a:buFont typeface="Wingdings" panose="05000000000000000000" pitchFamily="2" charset="2"/>
              <a:buChar char="ü"/>
            </a:pPr>
            <a:r>
              <a:rPr lang="en-US" dirty="0" smtClean="0"/>
              <a:t>Explicit measures/actions on servicing debts/resolution of BT long- and short-term debts (MDTS should put greater emphasis on BT debt restructuring)</a:t>
            </a:r>
            <a:endParaRPr lang="en-US" dirty="0"/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88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181" y="235131"/>
            <a:ext cx="11348008" cy="7641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00" b="1" dirty="0"/>
              <a:t>DCC Cluster/Working Group </a:t>
            </a:r>
            <a:r>
              <a:rPr lang="en-US" sz="1600" b="1" dirty="0" smtClean="0"/>
              <a:t>Energy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</a:t>
            </a:r>
            <a:r>
              <a:rPr lang="en-US" b="1" dirty="0" smtClean="0"/>
              <a:t>riority areas / Joint Results to be achieved by 2020</a:t>
            </a:r>
            <a:br>
              <a:rPr lang="en-US" b="1" dirty="0" smtClean="0"/>
            </a:br>
            <a:r>
              <a:rPr lang="en-US" b="1" dirty="0" smtClean="0"/>
              <a:t>(detailed results matrix is being finalized)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44138" y="1491702"/>
            <a:ext cx="111556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Priority 1: Development of the country’s energy </a:t>
            </a:r>
            <a:r>
              <a:rPr lang="en-US" b="1" u="sng" dirty="0" smtClean="0"/>
              <a:t>potential:</a:t>
            </a:r>
          </a:p>
          <a:p>
            <a:pPr marL="461963" indent="-285750">
              <a:buFont typeface="Wingdings" panose="05000000000000000000" pitchFamily="2" charset="2"/>
              <a:buChar char="ü"/>
            </a:pPr>
            <a:r>
              <a:rPr lang="en-US" dirty="0" smtClean="0"/>
              <a:t>on-going rehabilitation of existing HPPs advanced; </a:t>
            </a:r>
          </a:p>
          <a:p>
            <a:pPr marL="461963" indent="-285750">
              <a:buFont typeface="Wingdings" panose="05000000000000000000" pitchFamily="2" charset="2"/>
              <a:buChar char="ü"/>
            </a:pPr>
            <a:r>
              <a:rPr lang="en-GB" dirty="0" smtClean="0"/>
              <a:t>reliability </a:t>
            </a:r>
            <a:r>
              <a:rPr lang="en-GB" dirty="0"/>
              <a:t>of electricity </a:t>
            </a:r>
            <a:r>
              <a:rPr lang="en-GB" dirty="0" smtClean="0"/>
              <a:t>supply improved; </a:t>
            </a:r>
            <a:endParaRPr lang="en-US" dirty="0"/>
          </a:p>
          <a:p>
            <a:pPr marL="461963" indent="-285750">
              <a:buFont typeface="Wingdings" panose="05000000000000000000" pitchFamily="2" charset="2"/>
              <a:buChar char="ü"/>
            </a:pPr>
            <a:r>
              <a:rPr lang="en-US" dirty="0"/>
              <a:t>e</a:t>
            </a:r>
            <a:r>
              <a:rPr lang="en-US" dirty="0" smtClean="0"/>
              <a:t>lectricity exports increased;</a:t>
            </a:r>
          </a:p>
          <a:p>
            <a:pPr marL="461963" indent="-285750">
              <a:buFont typeface="Wingdings" panose="05000000000000000000" pitchFamily="2" charset="2"/>
              <a:buChar char="ü"/>
            </a:pPr>
            <a:r>
              <a:rPr lang="en-US" dirty="0" smtClean="0"/>
              <a:t>energy </a:t>
            </a:r>
            <a:r>
              <a:rPr lang="en-US"/>
              <a:t>losses </a:t>
            </a:r>
            <a:r>
              <a:rPr lang="en-US" smtClean="0"/>
              <a:t>gradually </a:t>
            </a:r>
            <a:r>
              <a:rPr lang="en-US" dirty="0" smtClean="0"/>
              <a:t>decreasing;</a:t>
            </a:r>
          </a:p>
          <a:p>
            <a:pPr marL="461963" indent="-285750">
              <a:buFont typeface="Wingdings" panose="05000000000000000000" pitchFamily="2" charset="2"/>
              <a:buChar char="ü"/>
            </a:pPr>
            <a:r>
              <a:rPr lang="en-US" dirty="0" smtClean="0"/>
              <a:t>Energy efficiency and RES programs expanded based on the demand.</a:t>
            </a:r>
          </a:p>
          <a:p>
            <a:endParaRPr lang="en-US" dirty="0"/>
          </a:p>
          <a:p>
            <a:r>
              <a:rPr lang="en-US" b="1" u="sng" dirty="0"/>
              <a:t>Priority 2: </a:t>
            </a:r>
            <a:r>
              <a:rPr lang="en-GB" b="1" u="sng" dirty="0"/>
              <a:t>Reduction of winter energy deficit</a:t>
            </a:r>
            <a:r>
              <a:rPr lang="en-US" b="1" u="sng" dirty="0"/>
              <a:t> </a:t>
            </a:r>
            <a:endParaRPr lang="en-US" b="1" u="sng" dirty="0" smtClean="0"/>
          </a:p>
          <a:p>
            <a:pPr marL="461963" indent="-285750">
              <a:buFont typeface="Wingdings" panose="05000000000000000000" pitchFamily="2" charset="2"/>
              <a:buChar char="ü"/>
            </a:pPr>
            <a:r>
              <a:rPr lang="en-US" dirty="0" smtClean="0"/>
              <a:t>Electricity production from HPPs continues increasing</a:t>
            </a:r>
          </a:p>
          <a:p>
            <a:pPr marL="461963" indent="-285750">
              <a:buFont typeface="Wingdings" panose="05000000000000000000" pitchFamily="2" charset="2"/>
              <a:buChar char="ü"/>
            </a:pPr>
            <a:r>
              <a:rPr lang="en-US" dirty="0" smtClean="0"/>
              <a:t>Winter energy deficit reduced by at least 10%;</a:t>
            </a:r>
          </a:p>
          <a:p>
            <a:endParaRPr lang="en-US" dirty="0"/>
          </a:p>
          <a:p>
            <a:r>
              <a:rPr lang="en-US" b="1" u="sng" dirty="0"/>
              <a:t>Priority 3: Capacity Building </a:t>
            </a:r>
            <a:endParaRPr lang="en-US" dirty="0"/>
          </a:p>
          <a:p>
            <a:r>
              <a:rPr lang="en-US" b="1" u="sng" dirty="0"/>
              <a:t>Priority 4: Restructuring of domestic energy sector </a:t>
            </a:r>
            <a:endParaRPr lang="en-US" b="1" u="sng" dirty="0" smtClean="0"/>
          </a:p>
          <a:p>
            <a:pPr marL="461963" lvl="1" indent="-234950">
              <a:buFont typeface="Wingdings" panose="05000000000000000000" pitchFamily="2" charset="2"/>
              <a:buChar char="ü"/>
            </a:pPr>
            <a:r>
              <a:rPr lang="en-US" dirty="0"/>
              <a:t>BT </a:t>
            </a:r>
            <a:r>
              <a:rPr lang="en-US" dirty="0" smtClean="0"/>
              <a:t>restructuring completed;</a:t>
            </a:r>
            <a:endParaRPr lang="en-US" dirty="0"/>
          </a:p>
          <a:p>
            <a:pPr marL="461963" lvl="1" indent="-234950">
              <a:buFont typeface="Wingdings" panose="05000000000000000000" pitchFamily="2" charset="2"/>
              <a:buChar char="ü"/>
            </a:pPr>
            <a:r>
              <a:rPr lang="en-US" dirty="0" smtClean="0"/>
              <a:t>New tariff setting methodology developed and implemented following the tariff increase pathway to reach cost-recovery;</a:t>
            </a:r>
          </a:p>
          <a:p>
            <a:pPr marL="461963" lvl="1" indent="-234950">
              <a:buFont typeface="Wingdings" panose="05000000000000000000" pitchFamily="2" charset="2"/>
              <a:buChar char="ü"/>
            </a:pPr>
            <a:r>
              <a:rPr lang="en-US" dirty="0" smtClean="0"/>
              <a:t>Implementation of social measures to address impact of tariff increase on poor population advanced</a:t>
            </a:r>
            <a:endParaRPr lang="en-US" dirty="0"/>
          </a:p>
          <a:p>
            <a:pPr marL="461963" lvl="1" indent="-234950">
              <a:buFont typeface="Wingdings" panose="05000000000000000000" pitchFamily="2" charset="2"/>
              <a:buChar char="ü"/>
            </a:pPr>
            <a:r>
              <a:rPr lang="en-US" dirty="0"/>
              <a:t>I</a:t>
            </a:r>
            <a:r>
              <a:rPr lang="en-US" dirty="0" smtClean="0"/>
              <a:t>ndependent regulator established;</a:t>
            </a:r>
            <a:endParaRPr lang="en-US" dirty="0"/>
          </a:p>
          <a:p>
            <a:pPr marL="461963" lvl="1" indent="-234950">
              <a:buFont typeface="Wingdings" panose="05000000000000000000" pitchFamily="2" charset="2"/>
              <a:buChar char="ü"/>
            </a:pPr>
            <a:r>
              <a:rPr lang="en-US" dirty="0" smtClean="0"/>
              <a:t>Sector financial performance indicators improved;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1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602</Words>
  <Application>Microsoft Office PowerPoint</Application>
  <PresentationFormat>Widescreen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 DCC Cluster/Working Group Energy  MTDS (GoT) priorities for the sector  </vt:lpstr>
      <vt:lpstr> DCC Cluster/Working Group Energy Development Partners’ interventions / Donor’s support </vt:lpstr>
      <vt:lpstr> DCC Cluster/Working Group Energy  What is missing? But is important for the sector development</vt:lpstr>
      <vt:lpstr>DCC Cluster/Working Group Energy Priority areas / Joint Results to be achieved by 2020 (detailed results matrix is being finalized)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UNDAF Outcome 3 Social Protection Key results achieved</dc:title>
  <dc:creator>Yusufkhoja Kurbonkhojaev</dc:creator>
  <cp:lastModifiedBy>Nargis Esufbekova</cp:lastModifiedBy>
  <cp:revision>67</cp:revision>
  <cp:lastPrinted>2016-11-18T10:46:27Z</cp:lastPrinted>
  <dcterms:created xsi:type="dcterms:W3CDTF">2016-10-27T03:27:59Z</dcterms:created>
  <dcterms:modified xsi:type="dcterms:W3CDTF">2016-11-18T10:47:00Z</dcterms:modified>
</cp:coreProperties>
</file>