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a Noureddine" initials="F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8BCE7-6B49-47A3-BE07-82226BAFBB89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DEAE-8749-4EFB-A989-2A24F0EB8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95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9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A0A7-E96A-B34A-9F40-5299E03330B9}" type="datetime1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773291" y="407988"/>
            <a:ext cx="103632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2586" y="1663700"/>
            <a:ext cx="10606615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947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3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4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4272-BF4B-497E-A0E4-D540DB4FAD4D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726F-3CA4-4BBB-9205-93FC3F4E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238" y="139337"/>
            <a:ext cx="11348008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DCC Cluster on Food Security and Nutrition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b="1" dirty="0" smtClean="0"/>
              <a:t>MTDS (</a:t>
            </a:r>
            <a:r>
              <a:rPr lang="en-US" b="1" dirty="0" err="1" smtClean="0"/>
              <a:t>GoT</a:t>
            </a:r>
            <a:r>
              <a:rPr lang="en-US" b="1" dirty="0" smtClean="0"/>
              <a:t>) priorities for the sector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83680" y="1566287"/>
            <a:ext cx="7417749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7238" y="1566287"/>
            <a:ext cx="10903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endParaRPr lang="en-US" sz="200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54045" y="1187938"/>
            <a:ext cx="10606615" cy="5423877"/>
          </a:xfrm>
        </p:spPr>
        <p:txBody>
          <a:bodyPr>
            <a:normAutofit/>
          </a:bodyPr>
          <a:lstStyle/>
          <a:p>
            <a:pPr marL="457200" indent="-457200"/>
            <a:r>
              <a:rPr lang="en-GB" sz="2600" dirty="0" smtClean="0"/>
              <a:t>Increase </a:t>
            </a:r>
            <a:r>
              <a:rPr lang="en-GB" sz="2600" dirty="0" smtClean="0"/>
              <a:t>Food Security and improving nutrition through increasing food self sufficiency;</a:t>
            </a:r>
          </a:p>
          <a:p>
            <a:pPr marL="457200" indent="-457200"/>
            <a:r>
              <a:rPr lang="en-GB" sz="2600" dirty="0" smtClean="0"/>
              <a:t>Deepening </a:t>
            </a:r>
            <a:r>
              <a:rPr lang="en-GB" sz="2600" dirty="0"/>
              <a:t>of agrarian </a:t>
            </a:r>
            <a:r>
              <a:rPr lang="en-GB" sz="2600" dirty="0" smtClean="0"/>
              <a:t>reform to </a:t>
            </a:r>
            <a:r>
              <a:rPr lang="en-US" sz="2600" dirty="0" smtClean="0"/>
              <a:t>promote the establishment and development of the highly profitable agricultural production;</a:t>
            </a:r>
          </a:p>
          <a:p>
            <a:pPr marL="457200" indent="-457200"/>
            <a:r>
              <a:rPr lang="en-US" sz="2600" dirty="0" smtClean="0"/>
              <a:t>Improving access to quality nutrition- exclusive breastfeeding, food fortification, supplementation;</a:t>
            </a:r>
          </a:p>
          <a:p>
            <a:pPr marL="457200" indent="-457200"/>
            <a:r>
              <a:rPr lang="en-US" sz="2600" dirty="0" smtClean="0"/>
              <a:t>Establishing a system of social protection for the </a:t>
            </a:r>
            <a:r>
              <a:rPr lang="en-US" dirty="0"/>
              <a:t>poor,</a:t>
            </a:r>
            <a:r>
              <a:rPr lang="en-US" sz="2600" dirty="0" smtClean="0"/>
              <a:t> low-income families;</a:t>
            </a:r>
            <a:endParaRPr lang="en-GB" sz="2600" dirty="0"/>
          </a:p>
          <a:p>
            <a:pPr marL="457200" indent="-457200"/>
            <a:r>
              <a:rPr lang="en-US" sz="2600" dirty="0" smtClean="0"/>
              <a:t>Development and implementation of disease prevention system</a:t>
            </a:r>
            <a:r>
              <a:rPr lang="en-GB" sz="2600" dirty="0" smtClean="0"/>
              <a:t>;</a:t>
            </a:r>
          </a:p>
          <a:p>
            <a:pPr marL="457200" indent="-457200"/>
            <a:r>
              <a:rPr lang="en-US" sz="2600" dirty="0" smtClean="0"/>
              <a:t>Strengthening child health and reducing infant and child mortality rates; Reducing maternal mortality.</a:t>
            </a:r>
            <a:endParaRPr lang="en-GB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1181" y="235132"/>
            <a:ext cx="11348008" cy="5979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Development Partners’ interventions / Donor’s support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3537" y="1135118"/>
            <a:ext cx="1080565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Support to improvement  the agriculture production and its quality;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Support to Agrarian Reform (</a:t>
            </a:r>
            <a:r>
              <a:rPr lang="en-GB" sz="1700" dirty="0" err="1"/>
              <a:t>MoA</a:t>
            </a:r>
            <a:r>
              <a:rPr lang="en-GB" sz="1700" dirty="0"/>
              <a:t>, Agrarian Secretariat and Land Reform);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Support to National Food Security Council- to make operational, develop the National Food Security and Nutrition Strategy;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Support to the Scaling up Nutrition movement;</a:t>
            </a:r>
            <a:endParaRPr lang="en-US" sz="17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/>
              <a:t>Provide education in nutrition (including promotion of exclusive breastfeeding), hygiene and health lifestyles across Tajikistan;</a:t>
            </a:r>
            <a:endParaRPr lang="en-US" sz="17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/>
              <a:t>Support efforts to mandate and implement flour fortification and improve quality and regulation of salt iodization;</a:t>
            </a:r>
            <a:endParaRPr lang="en-US" sz="17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/>
              <a:t>Micronutrient Supplementation for children, pregnant women and vulnerable populations;</a:t>
            </a:r>
            <a:endParaRPr lang="en-US" sz="17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/>
              <a:t>Strengthening the capacity of health providers, in hospitals and PHCs to provide care in line with WHO </a:t>
            </a:r>
            <a:r>
              <a:rPr lang="en-GB" sz="1700" dirty="0" smtClean="0"/>
              <a:t>standards and </a:t>
            </a:r>
            <a:r>
              <a:rPr lang="en-GB" sz="1700" dirty="0"/>
              <a:t>guidelines;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 smtClean="0"/>
              <a:t>Promote </a:t>
            </a:r>
            <a:r>
              <a:rPr lang="en-GB" sz="1700" dirty="0"/>
              <a:t>the establishment of </a:t>
            </a:r>
            <a:r>
              <a:rPr lang="en-GB" sz="1700" dirty="0" smtClean="0"/>
              <a:t>nutrition sensitive </a:t>
            </a:r>
            <a:r>
              <a:rPr lang="en-GB" sz="1700" dirty="0"/>
              <a:t>social safety </a:t>
            </a:r>
            <a:r>
              <a:rPr lang="en-GB" sz="1700" dirty="0" smtClean="0"/>
              <a:t>nets </a:t>
            </a:r>
            <a:r>
              <a:rPr lang="en-GB" sz="1700" dirty="0"/>
              <a:t>for vulnerable </a:t>
            </a:r>
            <a:r>
              <a:rPr lang="en-GB" sz="1700" dirty="0" smtClean="0"/>
              <a:t>populations, such as school meals programme</a:t>
            </a:r>
            <a:r>
              <a:rPr lang="en-GB" sz="1700" dirty="0"/>
              <a:t>;</a:t>
            </a:r>
            <a:endParaRPr lang="en-GB" sz="1700" dirty="0" smtClean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 smtClean="0"/>
              <a:t>Support to regular monitoring of food security situation in the country;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 smtClean="0"/>
              <a:t>Support </a:t>
            </a:r>
            <a:r>
              <a:rPr lang="en-GB" sz="1700" dirty="0"/>
              <a:t>in development of the National Roadmap to promote healthy and safe diet and prevention of </a:t>
            </a:r>
            <a:r>
              <a:rPr lang="en-GB" sz="1700" dirty="0" smtClean="0"/>
              <a:t>obesity </a:t>
            </a:r>
            <a:r>
              <a:rPr lang="en-GB" sz="1700" dirty="0"/>
              <a:t>in women and children in Tajikistan;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/>
              <a:t>Support in strengthening nutritional, food safety and water safety related </a:t>
            </a:r>
            <a:r>
              <a:rPr lang="en-GB" sz="1700" dirty="0" smtClean="0"/>
              <a:t>disease monitoring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700" dirty="0"/>
              <a:t>Support </a:t>
            </a:r>
            <a:r>
              <a:rPr lang="en-US" sz="1700" dirty="0" smtClean="0"/>
              <a:t>to </a:t>
            </a:r>
            <a:r>
              <a:rPr lang="en-US" sz="1700" dirty="0"/>
              <a:t>the </a:t>
            </a:r>
            <a:r>
              <a:rPr lang="en-US" sz="1700" dirty="0" err="1"/>
              <a:t>MoHSPP</a:t>
            </a:r>
            <a:r>
              <a:rPr lang="en-US" sz="1700" dirty="0"/>
              <a:t> in rolling </a:t>
            </a:r>
            <a:r>
              <a:rPr lang="en-US" sz="1700" dirty="0" smtClean="0"/>
              <a:t>out </a:t>
            </a:r>
            <a:r>
              <a:rPr lang="en-US" sz="1700" dirty="0"/>
              <a:t>of Integrated Management of Acute </a:t>
            </a:r>
            <a:r>
              <a:rPr lang="en-US" sz="1700" dirty="0" smtClean="0"/>
              <a:t>Malnutrition strategy</a:t>
            </a:r>
            <a:endParaRPr lang="en-GB" sz="17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GB" sz="1700" dirty="0"/>
              <a:t>Support in development of </a:t>
            </a:r>
            <a:r>
              <a:rPr lang="en-GB" sz="1700" dirty="0" smtClean="0"/>
              <a:t>national strategies on Food Safety, School Meals and relevant action </a:t>
            </a:r>
            <a:r>
              <a:rPr lang="en-GB" sz="1700" dirty="0"/>
              <a:t>plans</a:t>
            </a:r>
            <a:endParaRPr lang="en-US" sz="1700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1" y="235132"/>
            <a:ext cx="11348008" cy="5979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b="1" dirty="0" smtClean="0"/>
              <a:t>What is missing? But is important for the sector development.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16871" y="1339913"/>
            <a:ext cx="11452634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missing (that DPs already doing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285750" lvl="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Improve </a:t>
            </a:r>
            <a:r>
              <a:rPr lang="en-US" dirty="0">
                <a:latin typeface="Arial" pitchFamily="34" charset="0"/>
                <a:cs typeface="Arial" pitchFamily="34" charset="0"/>
              </a:rPr>
              <a:t>Food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Security and Safety in the country;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Improve access to safe drinking water and improve sanitation infrastructure;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lvl="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Expand the role of the National Food Security Council;</a:t>
            </a:r>
          </a:p>
          <a:p>
            <a:pPr marL="285750" lvl="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Integration of the multi-sector approach to Food Security &amp; Nutrition within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MtDS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 pitchFamily="34" charset="0"/>
                <a:cs typeface="Arial" pitchFamily="34" charset="0"/>
              </a:rPr>
              <a:t>Developing the Agriculture related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policies </a:t>
            </a:r>
            <a:r>
              <a:rPr lang="en-US" dirty="0">
                <a:latin typeface="Arial" pitchFamily="34" charset="0"/>
                <a:cs typeface="Arial" pitchFamily="34" charset="0"/>
              </a:rPr>
              <a:t>along the whole value chain (trade, processing, agricultural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production and access), </a:t>
            </a:r>
            <a:r>
              <a:rPr lang="en-US" dirty="0">
                <a:latin typeface="Arial" pitchFamily="34" charset="0"/>
                <a:cs typeface="Arial" pitchFamily="34" charset="0"/>
              </a:rPr>
              <a:t>and in this sense these functions (development of policies) have to attributed to one Ministry (usually Ministry of Agriculture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defTabSz="822958">
              <a:spcBef>
                <a:spcPts val="500"/>
              </a:spcBef>
              <a:defRPr sz="18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New </a:t>
            </a:r>
            <a:r>
              <a:rPr lang="en-US" dirty="0">
                <a:solidFill>
                  <a:srgbClr val="FF0000"/>
                </a:solidFill>
              </a:rPr>
              <a:t>actions/interventions planned by DPs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 smtClean="0">
                <a:latin typeface="Arial" pitchFamily="34" charset="0"/>
                <a:cs typeface="Arial" pitchFamily="34" charset="0"/>
                <a:sym typeface="Helvetica Light"/>
              </a:rPr>
              <a:t>Establishment </a:t>
            </a:r>
            <a:r>
              <a:rPr lang="en-GB" dirty="0">
                <a:latin typeface="Arial" pitchFamily="34" charset="0"/>
                <a:cs typeface="Arial" pitchFamily="34" charset="0"/>
                <a:sym typeface="Helvetica Light"/>
              </a:rPr>
              <a:t>of Agrarian Reform </a:t>
            </a:r>
            <a:r>
              <a:rPr lang="en-GB" dirty="0" smtClean="0">
                <a:latin typeface="Arial" pitchFamily="34" charset="0"/>
                <a:cs typeface="Arial" pitchFamily="34" charset="0"/>
                <a:sym typeface="Helvetica Light"/>
              </a:rPr>
              <a:t>Secretariat;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Strengthening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and expanding of the  Agricultural Extension system and  knowledge transfer in whole value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chain;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Possible increase in WASH support.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8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1" y="235132"/>
            <a:ext cx="11348008" cy="5979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</a:t>
            </a:r>
            <a:r>
              <a:rPr lang="en-US" b="1" dirty="0" smtClean="0"/>
              <a:t>riority areas / Results to be achieved by 2020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44138" y="1491702"/>
            <a:ext cx="1115568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 smtClean="0"/>
          </a:p>
          <a:p>
            <a:pPr>
              <a:lnSpc>
                <a:spcPct val="115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16871" y="1339913"/>
            <a:ext cx="11452634" cy="467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What are the expected results/outcomes achievable by 2020 in the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sector</a:t>
            </a:r>
          </a:p>
          <a:p>
            <a:pPr fontAlgn="ctr"/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 Light"/>
              </a:rPr>
              <a:t>Implementation of the agrarian reform supported;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 Light"/>
              </a:rPr>
              <a:t>Mandatory flour fortification approved by </a:t>
            </a:r>
            <a:r>
              <a:rPr lang="en-GB" dirty="0" err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 Light"/>
              </a:rPr>
              <a:t>GoT</a:t>
            </a: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 Light"/>
              </a:rPr>
              <a:t> and implemented;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 Light"/>
              </a:rPr>
              <a:t>Common Framework for “Scaling up Nutrition” established/adopted by </a:t>
            </a:r>
            <a:r>
              <a:rPr lang="en-GB" dirty="0" err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 Light"/>
              </a:rPr>
              <a:t>GoT</a:t>
            </a: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 Light"/>
              </a:rPr>
              <a:t>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Institutional restructuring of the </a:t>
            </a:r>
            <a:r>
              <a:rPr lang="en-GB" dirty="0" err="1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MoA</a:t>
            </a: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  implemented;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A system of incentives to support investments in agriculture designed and established;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Agriculture extension established/strengthened;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Increased access to food for the rural food insecure population in the country;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Increased prevalence of exclusive breastfeeding, improved diet diversity and nutritional status of children and women of childbearing age;</a:t>
            </a: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Common and institutionalized National Health Promotion and Disease prevention system.</a:t>
            </a:r>
            <a:endParaRPr lang="en-GB" dirty="0">
              <a:solidFill>
                <a:schemeClr val="dk1"/>
              </a:solidFill>
              <a:latin typeface="Helvetica"/>
              <a:ea typeface="Helvetica"/>
              <a:cs typeface="Helvetica"/>
            </a:endParaRP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endParaRPr lang="en-GB" dirty="0" smtClean="0">
              <a:sym typeface="Helvetica Light"/>
            </a:endParaRPr>
          </a:p>
          <a:p>
            <a:pPr marL="285750" indent="-285750" defTabSz="822958"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endParaRPr lang="en-GB" dirty="0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40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27409"/>
              </p:ext>
            </p:extLst>
          </p:nvPr>
        </p:nvGraphicFramePr>
        <p:xfrm>
          <a:off x="-1" y="-1"/>
          <a:ext cx="10529455" cy="689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7543665" imgH="5829194" progId="AcroExch.Document.11">
                  <p:embed/>
                </p:oleObj>
              </mc:Choice>
              <mc:Fallback>
                <p:oleObj name="Acrobat Document" r:id="rId3" imgW="7543665" imgH="582919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10529455" cy="6893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990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74423"/>
              </p:ext>
            </p:extLst>
          </p:nvPr>
        </p:nvGraphicFramePr>
        <p:xfrm>
          <a:off x="0" y="0"/>
          <a:ext cx="970126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11344224" imgH="8019837" progId="AcroExch.Document.11">
                  <p:embed/>
                </p:oleObj>
              </mc:Choice>
              <mc:Fallback>
                <p:oleObj name="Acrobat Document" r:id="rId3" imgW="11344224" imgH="80198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0126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89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82238"/>
              </p:ext>
            </p:extLst>
          </p:nvPr>
        </p:nvGraphicFramePr>
        <p:xfrm>
          <a:off x="250825" y="1439862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Acrobat Document" r:id="rId3" imgW="5667122" imgH="8019837" progId="AcroExch.Document.11">
                  <p:embed/>
                </p:oleObj>
              </mc:Choice>
              <mc:Fallback>
                <p:oleObj name="Acrobat Document" r:id="rId3" imgW="5667122" imgH="80198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439862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07315"/>
              </p:ext>
            </p:extLst>
          </p:nvPr>
        </p:nvGraphicFramePr>
        <p:xfrm>
          <a:off x="5264893" y="-571500"/>
          <a:ext cx="5723431" cy="808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5" imgW="5829233" imgH="7543775" progId="AcroExch.Document.11">
                  <p:embed/>
                </p:oleObj>
              </mc:Choice>
              <mc:Fallback>
                <p:oleObj name="Acrobat Document" r:id="rId5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4893" y="-571500"/>
                        <a:ext cx="5723431" cy="808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07283" y="4324350"/>
            <a:ext cx="2531867" cy="14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07283" y="5600700"/>
            <a:ext cx="3770117" cy="161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07283" y="2381250"/>
            <a:ext cx="4465442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07283" y="3421882"/>
            <a:ext cx="446544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07283" y="3557116"/>
            <a:ext cx="518638" cy="209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34330" y="1497204"/>
            <a:ext cx="3224999" cy="209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7283" y="1616110"/>
            <a:ext cx="36791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99121" y="1616110"/>
            <a:ext cx="26020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907283" y="1743389"/>
            <a:ext cx="2483091" cy="71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375639" y="6022731"/>
            <a:ext cx="938994" cy="12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07283" y="6144567"/>
            <a:ext cx="2156519" cy="376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8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43345" y="0"/>
          <a:ext cx="4120613" cy="583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crobat Document" r:id="rId3" imgW="5667122" imgH="8019837" progId="AcroExch.Document.11">
                  <p:embed/>
                </p:oleObj>
              </mc:Choice>
              <mc:Fallback>
                <p:oleObj name="Acrobat Document" r:id="rId3" imgW="5667122" imgH="80198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345" y="0"/>
                        <a:ext cx="4120613" cy="5830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16917" y="0"/>
          <a:ext cx="4894008" cy="692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5" imgW="5667122" imgH="8019837" progId="AcroExch.Document.11">
                  <p:embed/>
                </p:oleObj>
              </mc:Choice>
              <mc:Fallback>
                <p:oleObj name="Acrobat Document" r:id="rId5" imgW="5667122" imgH="80198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6917" y="0"/>
                        <a:ext cx="4894008" cy="692506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438900" y="6315075"/>
            <a:ext cx="4438650" cy="1809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531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Times New Roman</vt:lpstr>
      <vt:lpstr>Wingdings</vt:lpstr>
      <vt:lpstr>Office Theme</vt:lpstr>
      <vt:lpstr>Acrobat Document</vt:lpstr>
      <vt:lpstr> DCC Cluster on Food Security and Nutrition MTDS (GoT) priorities for the sector  </vt:lpstr>
      <vt:lpstr> Development Partners’ interventions / Donor’s support </vt:lpstr>
      <vt:lpstr> What is missing? But is important for the sector development.</vt:lpstr>
      <vt:lpstr> Priority areas / Results to be achieved by 2020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UNDAF Outcome 3 Social Protection Key results achieved</dc:title>
  <dc:creator>Yusufkhoja Kurbonkhojaev</dc:creator>
  <cp:lastModifiedBy>Nargis Esufbekova</cp:lastModifiedBy>
  <cp:revision>81</cp:revision>
  <cp:lastPrinted>2016-11-16T05:48:33Z</cp:lastPrinted>
  <dcterms:created xsi:type="dcterms:W3CDTF">2016-10-27T03:27:59Z</dcterms:created>
  <dcterms:modified xsi:type="dcterms:W3CDTF">2016-11-18T10:39:52Z</dcterms:modified>
</cp:coreProperties>
</file>