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331" r:id="rId3"/>
    <p:sldId id="339" r:id="rId4"/>
    <p:sldId id="337" r:id="rId5"/>
    <p:sldId id="340" r:id="rId6"/>
    <p:sldId id="334" r:id="rId7"/>
    <p:sldId id="341" r:id="rId8"/>
    <p:sldId id="332" r:id="rId9"/>
    <p:sldId id="349" r:id="rId10"/>
    <p:sldId id="350" r:id="rId11"/>
    <p:sldId id="361" r:id="rId12"/>
    <p:sldId id="362" r:id="rId13"/>
    <p:sldId id="356" r:id="rId14"/>
    <p:sldId id="357" r:id="rId15"/>
    <p:sldId id="358" r:id="rId16"/>
    <p:sldId id="346" r:id="rId17"/>
    <p:sldId id="281" r:id="rId18"/>
    <p:sldId id="359" r:id="rId19"/>
    <p:sldId id="3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40" autoAdjust="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a.danilova-cross\Elena's%20%20external%20hard%20drive\Elena's%20documents\Tajikistan\RIA%20compiled\Taj%20RIA%20Annex%201%20consolidated_ver%2020.11.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'Annex A'!$B$28:$B$44</c:f>
              <c:strCache>
                <c:ptCount val="17"/>
                <c:pt idx="0">
                  <c:v>1. Poverty</c:v>
                </c:pt>
                <c:pt idx="1">
                  <c:v>2. Hunger</c:v>
                </c:pt>
                <c:pt idx="2">
                  <c:v>3. Health</c:v>
                </c:pt>
                <c:pt idx="3">
                  <c:v>4. Education</c:v>
                </c:pt>
                <c:pt idx="4">
                  <c:v>5. Gender</c:v>
                </c:pt>
                <c:pt idx="5">
                  <c:v>6. Water</c:v>
                </c:pt>
                <c:pt idx="6">
                  <c:v>7. Energy</c:v>
                </c:pt>
                <c:pt idx="7">
                  <c:v>8. Growth and Jobs</c:v>
                </c:pt>
                <c:pt idx="8">
                  <c:v>9. Infrastructure and industrialization</c:v>
                </c:pt>
                <c:pt idx="9">
                  <c:v>10. Inequality</c:v>
                </c:pt>
                <c:pt idx="10">
                  <c:v>11. Cities</c:v>
                </c:pt>
                <c:pt idx="11">
                  <c:v>12. SCP</c:v>
                </c:pt>
                <c:pt idx="12">
                  <c:v>13. Climate change</c:v>
                </c:pt>
                <c:pt idx="13">
                  <c:v>14. Oceans</c:v>
                </c:pt>
                <c:pt idx="14">
                  <c:v>15. Lands</c:v>
                </c:pt>
                <c:pt idx="15">
                  <c:v>16. Peaceful and inclusive societies</c:v>
                </c:pt>
                <c:pt idx="16">
                  <c:v>17. Partnership</c:v>
                </c:pt>
              </c:strCache>
            </c:strRef>
          </c:cat>
          <c:val>
            <c:numRef>
              <c:f>'Annex A'!$C$28:$C$44</c:f>
              <c:numCache>
                <c:formatCode>General</c:formatCode>
                <c:ptCount val="17"/>
                <c:pt idx="0">
                  <c:v>5</c:v>
                </c:pt>
                <c:pt idx="1">
                  <c:v>5</c:v>
                </c:pt>
                <c:pt idx="2">
                  <c:v>11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10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6</c:v>
                </c:pt>
                <c:pt idx="1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3-4A48-822E-7404777F5DE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'Annex A'!$B$28:$B$44</c:f>
              <c:strCache>
                <c:ptCount val="17"/>
                <c:pt idx="0">
                  <c:v>1. Poverty</c:v>
                </c:pt>
                <c:pt idx="1">
                  <c:v>2. Hunger</c:v>
                </c:pt>
                <c:pt idx="2">
                  <c:v>3. Health</c:v>
                </c:pt>
                <c:pt idx="3">
                  <c:v>4. Education</c:v>
                </c:pt>
                <c:pt idx="4">
                  <c:v>5. Gender</c:v>
                </c:pt>
                <c:pt idx="5">
                  <c:v>6. Water</c:v>
                </c:pt>
                <c:pt idx="6">
                  <c:v>7. Energy</c:v>
                </c:pt>
                <c:pt idx="7">
                  <c:v>8. Growth and Jobs</c:v>
                </c:pt>
                <c:pt idx="8">
                  <c:v>9. Infrastructure and industrialization</c:v>
                </c:pt>
                <c:pt idx="9">
                  <c:v>10. Inequality</c:v>
                </c:pt>
                <c:pt idx="10">
                  <c:v>11. Cities</c:v>
                </c:pt>
                <c:pt idx="11">
                  <c:v>12. SCP</c:v>
                </c:pt>
                <c:pt idx="12">
                  <c:v>13. Climate change</c:v>
                </c:pt>
                <c:pt idx="13">
                  <c:v>14. Oceans</c:v>
                </c:pt>
                <c:pt idx="14">
                  <c:v>15. Lands</c:v>
                </c:pt>
                <c:pt idx="15">
                  <c:v>16. Peaceful and inclusive societies</c:v>
                </c:pt>
                <c:pt idx="16">
                  <c:v>17. Partnership</c:v>
                </c:pt>
              </c:strCache>
            </c:strRef>
          </c:cat>
          <c:val>
            <c:numRef>
              <c:f>'Annex A'!$D$28:$D$44</c:f>
              <c:numCache>
                <c:formatCode>General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13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  <c:pt idx="7">
                  <c:v>12</c:v>
                </c:pt>
                <c:pt idx="8">
                  <c:v>8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5</c:v>
                </c:pt>
                <c:pt idx="13">
                  <c:v>10</c:v>
                </c:pt>
                <c:pt idx="14">
                  <c:v>12</c:v>
                </c:pt>
                <c:pt idx="15">
                  <c:v>12</c:v>
                </c:pt>
                <c:pt idx="1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63-4A48-822E-7404777F5DE7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</a:ln>
            <a:effectLst>
              <a:glow rad="76200">
                <a:schemeClr val="accent3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'Annex A'!$B$28:$B$44</c:f>
              <c:strCache>
                <c:ptCount val="17"/>
                <c:pt idx="0">
                  <c:v>1. Poverty</c:v>
                </c:pt>
                <c:pt idx="1">
                  <c:v>2. Hunger</c:v>
                </c:pt>
                <c:pt idx="2">
                  <c:v>3. Health</c:v>
                </c:pt>
                <c:pt idx="3">
                  <c:v>4. Education</c:v>
                </c:pt>
                <c:pt idx="4">
                  <c:v>5. Gender</c:v>
                </c:pt>
                <c:pt idx="5">
                  <c:v>6. Water</c:v>
                </c:pt>
                <c:pt idx="6">
                  <c:v>7. Energy</c:v>
                </c:pt>
                <c:pt idx="7">
                  <c:v>8. Growth and Jobs</c:v>
                </c:pt>
                <c:pt idx="8">
                  <c:v>9. Infrastructure and industrialization</c:v>
                </c:pt>
                <c:pt idx="9">
                  <c:v>10. Inequality</c:v>
                </c:pt>
                <c:pt idx="10">
                  <c:v>11. Cities</c:v>
                </c:pt>
                <c:pt idx="11">
                  <c:v>12. SCP</c:v>
                </c:pt>
                <c:pt idx="12">
                  <c:v>13. Climate change</c:v>
                </c:pt>
                <c:pt idx="13">
                  <c:v>14. Oceans</c:v>
                </c:pt>
                <c:pt idx="14">
                  <c:v>15. Lands</c:v>
                </c:pt>
                <c:pt idx="15">
                  <c:v>16. Peaceful and inclusive societies</c:v>
                </c:pt>
                <c:pt idx="16">
                  <c:v>17. Partnership</c:v>
                </c:pt>
              </c:strCache>
            </c:strRef>
          </c:cat>
          <c:val>
            <c:numRef>
              <c:f>'Annex A'!$E$28:$E$44</c:f>
              <c:numCache>
                <c:formatCode>General</c:formatCode>
                <c:ptCount val="17"/>
                <c:pt idx="0">
                  <c:v>71.428571428571431</c:v>
                </c:pt>
                <c:pt idx="1">
                  <c:v>62.5</c:v>
                </c:pt>
                <c:pt idx="2">
                  <c:v>84.615384615384613</c:v>
                </c:pt>
                <c:pt idx="3">
                  <c:v>80</c:v>
                </c:pt>
                <c:pt idx="4">
                  <c:v>88.888888888888886</c:v>
                </c:pt>
                <c:pt idx="5">
                  <c:v>100</c:v>
                </c:pt>
                <c:pt idx="6">
                  <c:v>100</c:v>
                </c:pt>
                <c:pt idx="7">
                  <c:v>83.333333333333329</c:v>
                </c:pt>
                <c:pt idx="8">
                  <c:v>100</c:v>
                </c:pt>
                <c:pt idx="9">
                  <c:v>50</c:v>
                </c:pt>
                <c:pt idx="10">
                  <c:v>50</c:v>
                </c:pt>
                <c:pt idx="11">
                  <c:v>27.272727272727273</c:v>
                </c:pt>
                <c:pt idx="12">
                  <c:v>60</c:v>
                </c:pt>
                <c:pt idx="13">
                  <c:v>0</c:v>
                </c:pt>
                <c:pt idx="14">
                  <c:v>58.333333333333336</c:v>
                </c:pt>
                <c:pt idx="15">
                  <c:v>50</c:v>
                </c:pt>
                <c:pt idx="16">
                  <c:v>57.89473684210526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63-4A48-822E-7404777F5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730680"/>
        <c:axId val="405731072"/>
      </c:radarChart>
      <c:catAx>
        <c:axId val="405730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731072"/>
        <c:crosses val="autoZero"/>
        <c:auto val="1"/>
        <c:lblAlgn val="ctr"/>
        <c:lblOffset val="100"/>
        <c:noMultiLvlLbl val="0"/>
      </c:catAx>
      <c:valAx>
        <c:axId val="40573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73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41428318664181"/>
          <c:y val="0.14509501117819545"/>
          <c:w val="0.78117143362671637"/>
          <c:h val="0.74873790747190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F1-497A-9591-AB06058D4DB8}"/>
              </c:ext>
            </c:extLst>
          </c:dPt>
          <c:dPt>
            <c:idx val="1"/>
            <c:bubble3D val="0"/>
            <c:explosion val="1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F1-497A-9591-AB06058D4DB8}"/>
              </c:ext>
            </c:extLst>
          </c:dPt>
          <c:dPt>
            <c:idx val="2"/>
            <c:bubble3D val="0"/>
            <c:explosion val="1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F1-497A-9591-AB06058D4DB8}"/>
              </c:ext>
            </c:extLst>
          </c:dPt>
          <c:dLbls>
            <c:dLbl>
              <c:idx val="0"/>
              <c:layout>
                <c:manualLayout>
                  <c:x val="-2.1020040983100643E-3"/>
                  <c:y val="-0.35052608436019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Private sector</a:t>
                    </a:r>
                    <a:r>
                      <a:rPr lang="en-US" baseline="0" dirty="0"/>
                      <a:t>, </a:t>
                    </a:r>
                    <a:fld id="{6670E27B-71DF-44E5-BBD5-D64DE53A264E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F1-497A-9591-AB06058D4DB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0650447275405614E-2"/>
                  <c:y val="-4.9700684067107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Development partners</a:t>
                    </a:r>
                    <a:r>
                      <a:rPr lang="en-US" baseline="0" dirty="0"/>
                      <a:t>, </a:t>
                    </a:r>
                    <a:fld id="{70DFB600-E411-40C6-81F8-B8A3AAD6F2D7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F1-497A-9591-AB06058D4DB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5881311541515969E-2"/>
                  <c:y val="-0.107033973187378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State budget </a:t>
                    </a:r>
                    <a:fld id="{65D8D26F-F9AE-47DF-8EA4-1FB7C1660DB9}" type="VALUE">
                      <a:rPr lang="en-US" baseline="0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F1-497A-9591-AB06058D4DB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Частный сектор</c:v>
                </c:pt>
                <c:pt idx="1">
                  <c:v>Партнеры по развитию</c:v>
                </c:pt>
                <c:pt idx="2">
                  <c:v>Бюджетные средства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0.46300000000000002</c:v>
                </c:pt>
                <c:pt idx="1">
                  <c:v>6.2E-2</c:v>
                </c:pt>
                <c:pt idx="2">
                  <c:v>0.47499999999999998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F1-497A-9591-AB06058D4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75-4156-81F0-F00AE7A37910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75-4156-81F0-F00AE7A379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75-4156-81F0-F00AE7A379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75-4156-81F0-F00AE7A37910}"/>
              </c:ext>
            </c:extLst>
          </c:dPt>
          <c:dLbls>
            <c:dLbl>
              <c:idx val="0"/>
              <c:layout>
                <c:manualLayout>
                  <c:x val="3.9683090767692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State budget</a:t>
                    </a:r>
                    <a:r>
                      <a:rPr lang="en-US" baseline="0" dirty="0"/>
                      <a:t>, </a:t>
                    </a:r>
                    <a:fld id="{D61607F8-F25B-4B54-8991-12D4676C9479}" type="VALUE">
                      <a:rPr lang="en-US" baseline="0"/>
                      <a:pPr>
                        <a:defRPr/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42C222A0-9F2B-4CCE-9927-39CC79FE6873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75-4156-81F0-F00AE7A3791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Development partners,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 dirty="0"/>
                      <a:t> </a:t>
                    </a:r>
                    <a:fld id="{18018A1C-8C5D-40FE-BC48-745BAD7ED64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80038C1A-A56A-497D-8C11-FD4230483E13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75-4156-81F0-F00AE7A3791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Private sector</a:t>
                    </a:r>
                    <a:r>
                      <a:rPr lang="en-US" baseline="0" dirty="0"/>
                      <a:t>, </a:t>
                    </a:r>
                    <a:fld id="{AE0E77C7-A8DB-4EE8-B87E-6260BA33B3F6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28279C28-BB35-47EF-B477-8EE708FACFAD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75-4156-81F0-F00AE7A3791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Лист1!$A$1:$D$1</c:f>
              <c:strCache>
                <c:ptCount val="3"/>
                <c:pt idx="0">
                  <c:v>Правительство </c:v>
                </c:pt>
                <c:pt idx="1">
                  <c:v>Партнеры по развитию</c:v>
                </c:pt>
                <c:pt idx="2">
                  <c:v>Частный сектор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4.54</c:v>
                </c:pt>
                <c:pt idx="1">
                  <c:v>11</c:v>
                </c:pt>
                <c:pt idx="2">
                  <c:v>9.9600000000000009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75-4156-81F0-F00AE7A37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6415B-0B7B-4A4E-BD82-95E132DE0C0E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44A519A-B4E5-4927-AC5C-D64CB9193291}">
      <dgm:prSet custT="1"/>
      <dgm:spPr>
        <a:solidFill>
          <a:srgbClr val="CC0099"/>
        </a:solidFill>
      </dgm:spPr>
      <dgm:t>
        <a:bodyPr/>
        <a:lstStyle/>
        <a:p>
          <a:pPr rtl="0"/>
          <a:r>
            <a:rPr lang="en-US" sz="2000" b="1" dirty="0">
              <a:latin typeface="Lato"/>
            </a:rPr>
            <a:t>I. Alignment: Assessing national priorities and the SDGs </a:t>
          </a:r>
        </a:p>
      </dgm:t>
    </dgm:pt>
    <dgm:pt modelId="{0ACB1FD7-F9B0-47BC-8694-976A1347D235}" type="parTrans" cxnId="{B0519870-3C66-478C-87DD-B1A77D70542D}">
      <dgm:prSet/>
      <dgm:spPr/>
      <dgm:t>
        <a:bodyPr/>
        <a:lstStyle/>
        <a:p>
          <a:endParaRPr lang="en-US"/>
        </a:p>
      </dgm:t>
    </dgm:pt>
    <dgm:pt modelId="{5C484130-D6C0-477D-87C6-6C93B309A293}" type="sibTrans" cxnId="{B0519870-3C66-478C-87DD-B1A77D70542D}">
      <dgm:prSet/>
      <dgm:spPr/>
      <dgm:t>
        <a:bodyPr/>
        <a:lstStyle/>
        <a:p>
          <a:endParaRPr lang="en-US"/>
        </a:p>
      </dgm:t>
    </dgm:pt>
    <dgm:pt modelId="{5FC6D7C5-6AFD-4536-AD58-2442D4770F90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2000" b="1" dirty="0">
              <a:solidFill>
                <a:schemeClr val="bg1"/>
              </a:solidFill>
              <a:latin typeface="Lato"/>
              <a:ea typeface="Helvetica Light"/>
            </a:rPr>
            <a:t>III. From planning to action: Prioritizing SDG accelerators</a:t>
          </a:r>
          <a:endParaRPr lang="en-US" sz="2000" b="1" dirty="0">
            <a:solidFill>
              <a:schemeClr val="bg1"/>
            </a:solidFill>
          </a:endParaRPr>
        </a:p>
      </dgm:t>
    </dgm:pt>
    <dgm:pt modelId="{81655418-C42D-4253-9958-E9F29F7EF904}" type="parTrans" cxnId="{D6F4F734-E19B-4DBB-9EC4-4F6967173AFC}">
      <dgm:prSet/>
      <dgm:spPr/>
      <dgm:t>
        <a:bodyPr/>
        <a:lstStyle/>
        <a:p>
          <a:endParaRPr lang="en-US"/>
        </a:p>
      </dgm:t>
    </dgm:pt>
    <dgm:pt modelId="{82366AC5-BEE2-4BC5-9189-790C1F2E6E40}" type="sibTrans" cxnId="{D6F4F734-E19B-4DBB-9EC4-4F6967173AFC}">
      <dgm:prSet/>
      <dgm:spPr/>
      <dgm:t>
        <a:bodyPr/>
        <a:lstStyle/>
        <a:p>
          <a:endParaRPr lang="en-US"/>
        </a:p>
      </dgm:t>
    </dgm:pt>
    <dgm:pt modelId="{CBBBB78F-1F7F-4B54-9684-4AB974D5927A}">
      <dgm:prSet custT="1"/>
      <dgm:spPr>
        <a:solidFill>
          <a:srgbClr val="FF0066"/>
        </a:solidFill>
      </dgm:spPr>
      <dgm:t>
        <a:bodyPr/>
        <a:lstStyle/>
        <a:p>
          <a:pPr rtl="0"/>
          <a:r>
            <a:rPr lang="en-US" sz="2000" b="1" dirty="0">
              <a:latin typeface="Lato"/>
            </a:rPr>
            <a:t>II. Data, monitoring, and reporting</a:t>
          </a:r>
        </a:p>
      </dgm:t>
    </dgm:pt>
    <dgm:pt modelId="{049AE2FB-26E6-4F02-8FF3-96724657202D}" type="sibTrans" cxnId="{F7E21901-9DEC-429E-9D57-2712379B53CC}">
      <dgm:prSet/>
      <dgm:spPr/>
      <dgm:t>
        <a:bodyPr/>
        <a:lstStyle/>
        <a:p>
          <a:endParaRPr lang="en-US"/>
        </a:p>
      </dgm:t>
    </dgm:pt>
    <dgm:pt modelId="{E423279F-491F-43D7-A613-BFCBEB0F24D9}" type="parTrans" cxnId="{F7E21901-9DEC-429E-9D57-2712379B53CC}">
      <dgm:prSet/>
      <dgm:spPr/>
      <dgm:t>
        <a:bodyPr/>
        <a:lstStyle/>
        <a:p>
          <a:endParaRPr lang="en-US"/>
        </a:p>
      </dgm:t>
    </dgm:pt>
    <dgm:pt modelId="{21CB0804-DF61-43ED-8F07-DBA4DD680980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2000" b="1" dirty="0">
              <a:latin typeface="Lato"/>
            </a:rPr>
            <a:t> V. Resources and partnerships</a:t>
          </a:r>
        </a:p>
      </dgm:t>
    </dgm:pt>
    <dgm:pt modelId="{25B73DEF-0E55-413F-939C-513B10DDB147}" type="parTrans" cxnId="{FF875CDB-2787-4CE3-BEB0-A64427BFEACA}">
      <dgm:prSet/>
      <dgm:spPr/>
      <dgm:t>
        <a:bodyPr/>
        <a:lstStyle/>
        <a:p>
          <a:endParaRPr lang="en-US"/>
        </a:p>
      </dgm:t>
    </dgm:pt>
    <dgm:pt modelId="{3C23CFA2-61E7-406A-B86C-D68DDDEC6BD6}" type="sibTrans" cxnId="{FF875CDB-2787-4CE3-BEB0-A64427BFEACA}">
      <dgm:prSet/>
      <dgm:spPr/>
      <dgm:t>
        <a:bodyPr/>
        <a:lstStyle/>
        <a:p>
          <a:endParaRPr lang="en-US"/>
        </a:p>
      </dgm:t>
    </dgm:pt>
    <dgm:pt modelId="{097B22C8-ABCD-40E0-84AE-C432FC2A14FD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000" b="1" dirty="0">
              <a:solidFill>
                <a:schemeClr val="bg1"/>
              </a:solidFill>
              <a:latin typeface="Lato"/>
              <a:ea typeface="Helvetica Light"/>
            </a:rPr>
            <a:t>IV. Integrating into budget frameworks</a:t>
          </a:r>
          <a:endParaRPr lang="en-US" sz="2000" b="1" dirty="0">
            <a:solidFill>
              <a:schemeClr val="bg1"/>
            </a:solidFill>
          </a:endParaRPr>
        </a:p>
      </dgm:t>
    </dgm:pt>
    <dgm:pt modelId="{43D39950-748D-41A6-AD3C-8545DB6CF668}" type="sibTrans" cxnId="{E833D012-51BA-4894-BEC2-399A1BD5B8CC}">
      <dgm:prSet/>
      <dgm:spPr/>
      <dgm:t>
        <a:bodyPr/>
        <a:lstStyle/>
        <a:p>
          <a:endParaRPr lang="en-US"/>
        </a:p>
      </dgm:t>
    </dgm:pt>
    <dgm:pt modelId="{11791275-9CFF-4806-9B54-BF68E1A6E557}" type="parTrans" cxnId="{E833D012-51BA-4894-BEC2-399A1BD5B8CC}">
      <dgm:prSet/>
      <dgm:spPr/>
      <dgm:t>
        <a:bodyPr/>
        <a:lstStyle/>
        <a:p>
          <a:endParaRPr lang="en-US"/>
        </a:p>
      </dgm:t>
    </dgm:pt>
    <dgm:pt modelId="{4D74A866-7AA7-7647-8460-CF6D5AE6FD8E}" type="pres">
      <dgm:prSet presAssocID="{4836415B-0B7B-4A4E-BD82-95E132DE0C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EF7218-1C7F-924F-85CF-886C813DFFD1}" type="pres">
      <dgm:prSet presAssocID="{D44A519A-B4E5-4927-AC5C-D64CB9193291}" presName="parentLin" presStyleCnt="0"/>
      <dgm:spPr/>
    </dgm:pt>
    <dgm:pt modelId="{05E484F4-410A-1E40-9DC9-682E3FCBF3D3}" type="pres">
      <dgm:prSet presAssocID="{D44A519A-B4E5-4927-AC5C-D64CB9193291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5BBBB4B-CEFC-8049-B36C-8BEDA2D24664}" type="pres">
      <dgm:prSet presAssocID="{D44A519A-B4E5-4927-AC5C-D64CB9193291}" presName="parentText" presStyleLbl="node1" presStyleIdx="0" presStyleCnt="5" custScaleX="142857" custLinFactNeighborX="-4314" custLinFactNeighborY="-383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7BE674-59CF-7B45-A6B4-D4C0198F5D41}" type="pres">
      <dgm:prSet presAssocID="{D44A519A-B4E5-4927-AC5C-D64CB9193291}" presName="negativeSpace" presStyleCnt="0"/>
      <dgm:spPr/>
    </dgm:pt>
    <dgm:pt modelId="{C5CED6A8-F457-CF4F-9F49-E548FE3636B6}" type="pres">
      <dgm:prSet presAssocID="{D44A519A-B4E5-4927-AC5C-D64CB9193291}" presName="childText" presStyleLbl="conFgAcc1" presStyleIdx="0" presStyleCnt="5" custLinFactNeighborX="7486" custLinFactNeighborY="-1182">
        <dgm:presLayoutVars>
          <dgm:bulletEnabled val="1"/>
        </dgm:presLayoutVars>
      </dgm:prSet>
      <dgm:spPr/>
    </dgm:pt>
    <dgm:pt modelId="{EB7FE2E4-15CF-AD48-9669-15379E6DAE7A}" type="pres">
      <dgm:prSet presAssocID="{5C484130-D6C0-477D-87C6-6C93B309A293}" presName="spaceBetweenRectangles" presStyleCnt="0"/>
      <dgm:spPr/>
    </dgm:pt>
    <dgm:pt modelId="{ED65F77B-75B4-49C7-BB90-09E252A78635}" type="pres">
      <dgm:prSet presAssocID="{CBBBB78F-1F7F-4B54-9684-4AB974D5927A}" presName="parentLin" presStyleCnt="0"/>
      <dgm:spPr/>
    </dgm:pt>
    <dgm:pt modelId="{69A18F52-6C70-4E0B-95EE-E6BE11B676F8}" type="pres">
      <dgm:prSet presAssocID="{CBBBB78F-1F7F-4B54-9684-4AB974D5927A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18113D4E-8A3E-4023-8A3C-18405D16F4CA}" type="pres">
      <dgm:prSet presAssocID="{CBBBB78F-1F7F-4B54-9684-4AB974D5927A}" presName="parentText" presStyleLbl="node1" presStyleIdx="1" presStyleCnt="5" custScaleX="142857" custLinFactNeighborX="3017" custLinFactNeighborY="-332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B028DB-22EC-4881-A21F-DD26436121C0}" type="pres">
      <dgm:prSet presAssocID="{CBBBB78F-1F7F-4B54-9684-4AB974D5927A}" presName="negativeSpace" presStyleCnt="0"/>
      <dgm:spPr/>
    </dgm:pt>
    <dgm:pt modelId="{79DC7C2C-2809-415E-BCD0-9D5764D90B58}" type="pres">
      <dgm:prSet presAssocID="{CBBBB78F-1F7F-4B54-9684-4AB974D5927A}" presName="childText" presStyleLbl="conFgAcc1" presStyleIdx="1" presStyleCnt="5">
        <dgm:presLayoutVars>
          <dgm:bulletEnabled val="1"/>
        </dgm:presLayoutVars>
      </dgm:prSet>
      <dgm:spPr/>
    </dgm:pt>
    <dgm:pt modelId="{ECB45B89-3206-4BCB-91B6-4C7C256917E2}" type="pres">
      <dgm:prSet presAssocID="{049AE2FB-26E6-4F02-8FF3-96724657202D}" presName="spaceBetweenRectangles" presStyleCnt="0"/>
      <dgm:spPr/>
    </dgm:pt>
    <dgm:pt modelId="{F1B558AD-5514-C641-AC7E-A0A0CAB7AA28}" type="pres">
      <dgm:prSet presAssocID="{5FC6D7C5-6AFD-4536-AD58-2442D4770F90}" presName="parentLin" presStyleCnt="0"/>
      <dgm:spPr/>
    </dgm:pt>
    <dgm:pt modelId="{48B1E24B-6863-4740-987A-33A11F803B92}" type="pres">
      <dgm:prSet presAssocID="{5FC6D7C5-6AFD-4536-AD58-2442D4770F90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C98E6E66-E98F-3240-8AE4-14E80DD3807D}" type="pres">
      <dgm:prSet presAssocID="{5FC6D7C5-6AFD-4536-AD58-2442D4770F90}" presName="parentText" presStyleLbl="node1" presStyleIdx="2" presStyleCnt="5" custScaleX="142857" custLinFactNeighborX="3017" custLinFactNeighborY="-6482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1F669C-62B4-B047-B6DC-8BE8F7007953}" type="pres">
      <dgm:prSet presAssocID="{5FC6D7C5-6AFD-4536-AD58-2442D4770F90}" presName="negativeSpace" presStyleCnt="0"/>
      <dgm:spPr/>
    </dgm:pt>
    <dgm:pt modelId="{DDD36D46-6F65-824B-9334-83E62F863839}" type="pres">
      <dgm:prSet presAssocID="{5FC6D7C5-6AFD-4536-AD58-2442D4770F90}" presName="childText" presStyleLbl="conFgAcc1" presStyleIdx="2" presStyleCnt="5" custScaleY="99749">
        <dgm:presLayoutVars>
          <dgm:bulletEnabled val="1"/>
        </dgm:presLayoutVars>
      </dgm:prSet>
      <dgm:spPr>
        <a:noFill/>
      </dgm:spPr>
    </dgm:pt>
    <dgm:pt modelId="{44EDAD5E-A3A2-A04F-B697-6B8C48511895}" type="pres">
      <dgm:prSet presAssocID="{82366AC5-BEE2-4BC5-9189-790C1F2E6E40}" presName="spaceBetweenRectangles" presStyleCnt="0"/>
      <dgm:spPr/>
    </dgm:pt>
    <dgm:pt modelId="{2132394C-6E97-41E5-85E1-ECF86DA9BDF6}" type="pres">
      <dgm:prSet presAssocID="{097B22C8-ABCD-40E0-84AE-C432FC2A14FD}" presName="parentLin" presStyleCnt="0"/>
      <dgm:spPr/>
    </dgm:pt>
    <dgm:pt modelId="{0305AB27-D7F3-4E41-A3DA-8BF2BE069EA7}" type="pres">
      <dgm:prSet presAssocID="{097B22C8-ABCD-40E0-84AE-C432FC2A14FD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983671E7-CBBE-4B60-961B-BC5ACF5009EE}" type="pres">
      <dgm:prSet presAssocID="{097B22C8-ABCD-40E0-84AE-C432FC2A14FD}" presName="parentText" presStyleLbl="node1" presStyleIdx="3" presStyleCnt="5" custScaleX="142857" custScaleY="125387" custLinFactNeighborX="6000" custLinFactNeighborY="-7445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1BA8F0-0FBD-4067-AA57-95069D47971C}" type="pres">
      <dgm:prSet presAssocID="{097B22C8-ABCD-40E0-84AE-C432FC2A14FD}" presName="negativeSpace" presStyleCnt="0"/>
      <dgm:spPr/>
    </dgm:pt>
    <dgm:pt modelId="{5482432B-3E7A-4DB5-9BF7-B225CC077F86}" type="pres">
      <dgm:prSet presAssocID="{097B22C8-ABCD-40E0-84AE-C432FC2A14FD}" presName="childText" presStyleLbl="conFgAcc1" presStyleIdx="3" presStyleCnt="5" custLinFactY="-32719" custLinFactNeighborY="-100000">
        <dgm:presLayoutVars>
          <dgm:bulletEnabled val="1"/>
        </dgm:presLayoutVars>
      </dgm:prSet>
      <dgm:spPr/>
    </dgm:pt>
    <dgm:pt modelId="{7A0C2731-A2F8-4138-B4BF-39E4AFEAADCD}" type="pres">
      <dgm:prSet presAssocID="{43D39950-748D-41A6-AD3C-8545DB6CF668}" presName="spaceBetweenRectangles" presStyleCnt="0"/>
      <dgm:spPr/>
    </dgm:pt>
    <dgm:pt modelId="{F9ED38DB-1E2A-4384-B2C5-70E6DDB54160}" type="pres">
      <dgm:prSet presAssocID="{21CB0804-DF61-43ED-8F07-DBA4DD680980}" presName="parentLin" presStyleCnt="0"/>
      <dgm:spPr/>
    </dgm:pt>
    <dgm:pt modelId="{A2AA6D43-84E6-4E96-AD7F-C6398154D3E2}" type="pres">
      <dgm:prSet presAssocID="{21CB0804-DF61-43ED-8F07-DBA4DD680980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D2BB3433-1131-4446-8314-6BB562620CED}" type="pres">
      <dgm:prSet presAssocID="{21CB0804-DF61-43ED-8F07-DBA4DD680980}" presName="parentText" presStyleLbl="node1" presStyleIdx="4" presStyleCnt="5" custScaleX="142857" custLinFactNeighborX="3532" custLinFactNeighborY="-9378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51E5F1-FE15-4FB9-92E5-2C20CAA22092}" type="pres">
      <dgm:prSet presAssocID="{21CB0804-DF61-43ED-8F07-DBA4DD680980}" presName="negativeSpace" presStyleCnt="0"/>
      <dgm:spPr/>
    </dgm:pt>
    <dgm:pt modelId="{8054C4A7-B7F3-4E56-9472-FB52CF38C1A7}" type="pres">
      <dgm:prSet presAssocID="{21CB0804-DF61-43ED-8F07-DBA4DD680980}" presName="childText" presStyleLbl="conFgAcc1" presStyleIdx="4" presStyleCnt="5" custLinFactNeighborY="-63051">
        <dgm:presLayoutVars>
          <dgm:bulletEnabled val="1"/>
        </dgm:presLayoutVars>
      </dgm:prSet>
      <dgm:spPr/>
    </dgm:pt>
  </dgm:ptLst>
  <dgm:cxnLst>
    <dgm:cxn modelId="{259C36F7-F9A4-4FC4-93B1-6AD964B32F02}" type="presOf" srcId="{D44A519A-B4E5-4927-AC5C-D64CB9193291}" destId="{B5BBBB4B-CEFC-8049-B36C-8BEDA2D24664}" srcOrd="1" destOrd="0" presId="urn:microsoft.com/office/officeart/2005/8/layout/list1"/>
    <dgm:cxn modelId="{9A19BA70-0AED-4D9C-A130-B9622A70674C}" type="presOf" srcId="{5FC6D7C5-6AFD-4536-AD58-2442D4770F90}" destId="{48B1E24B-6863-4740-987A-33A11F803B92}" srcOrd="0" destOrd="0" presId="urn:microsoft.com/office/officeart/2005/8/layout/list1"/>
    <dgm:cxn modelId="{A38B11C6-6ACC-4F54-93AD-0B986640AB0D}" type="presOf" srcId="{5FC6D7C5-6AFD-4536-AD58-2442D4770F90}" destId="{C98E6E66-E98F-3240-8AE4-14E80DD3807D}" srcOrd="1" destOrd="0" presId="urn:microsoft.com/office/officeart/2005/8/layout/list1"/>
    <dgm:cxn modelId="{65E03D1D-E212-4C7E-8C90-E58B2140F174}" type="presOf" srcId="{097B22C8-ABCD-40E0-84AE-C432FC2A14FD}" destId="{983671E7-CBBE-4B60-961B-BC5ACF5009EE}" srcOrd="1" destOrd="0" presId="urn:microsoft.com/office/officeart/2005/8/layout/list1"/>
    <dgm:cxn modelId="{F3E71AED-8208-4021-B676-7C5C1DC574A1}" type="presOf" srcId="{097B22C8-ABCD-40E0-84AE-C432FC2A14FD}" destId="{0305AB27-D7F3-4E41-A3DA-8BF2BE069EA7}" srcOrd="0" destOrd="0" presId="urn:microsoft.com/office/officeart/2005/8/layout/list1"/>
    <dgm:cxn modelId="{3F12C9B0-09F0-44F2-AB8B-14F853732CCE}" type="presOf" srcId="{D44A519A-B4E5-4927-AC5C-D64CB9193291}" destId="{05E484F4-410A-1E40-9DC9-682E3FCBF3D3}" srcOrd="0" destOrd="0" presId="urn:microsoft.com/office/officeart/2005/8/layout/list1"/>
    <dgm:cxn modelId="{33253EBE-E336-4CA2-B3F1-CE03D205F305}" type="presOf" srcId="{CBBBB78F-1F7F-4B54-9684-4AB974D5927A}" destId="{18113D4E-8A3E-4023-8A3C-18405D16F4CA}" srcOrd="1" destOrd="0" presId="urn:microsoft.com/office/officeart/2005/8/layout/list1"/>
    <dgm:cxn modelId="{D6F4F734-E19B-4DBB-9EC4-4F6967173AFC}" srcId="{4836415B-0B7B-4A4E-BD82-95E132DE0C0E}" destId="{5FC6D7C5-6AFD-4536-AD58-2442D4770F90}" srcOrd="2" destOrd="0" parTransId="{81655418-C42D-4253-9958-E9F29F7EF904}" sibTransId="{82366AC5-BEE2-4BC5-9189-790C1F2E6E40}"/>
    <dgm:cxn modelId="{F7E21901-9DEC-429E-9D57-2712379B53CC}" srcId="{4836415B-0B7B-4A4E-BD82-95E132DE0C0E}" destId="{CBBBB78F-1F7F-4B54-9684-4AB974D5927A}" srcOrd="1" destOrd="0" parTransId="{E423279F-491F-43D7-A613-BFCBEB0F24D9}" sibTransId="{049AE2FB-26E6-4F02-8FF3-96724657202D}"/>
    <dgm:cxn modelId="{0EB6C4BF-DE07-410D-A9D6-6D755A26A761}" type="presOf" srcId="{CBBBB78F-1F7F-4B54-9684-4AB974D5927A}" destId="{69A18F52-6C70-4E0B-95EE-E6BE11B676F8}" srcOrd="0" destOrd="0" presId="urn:microsoft.com/office/officeart/2005/8/layout/list1"/>
    <dgm:cxn modelId="{F48DB195-B6C9-4216-B3D3-EA2290CF05AA}" type="presOf" srcId="{21CB0804-DF61-43ED-8F07-DBA4DD680980}" destId="{D2BB3433-1131-4446-8314-6BB562620CED}" srcOrd="1" destOrd="0" presId="urn:microsoft.com/office/officeart/2005/8/layout/list1"/>
    <dgm:cxn modelId="{06CE991F-8675-4B79-8ABC-0454B4B660BE}" type="presOf" srcId="{4836415B-0B7B-4A4E-BD82-95E132DE0C0E}" destId="{4D74A866-7AA7-7647-8460-CF6D5AE6FD8E}" srcOrd="0" destOrd="0" presId="urn:microsoft.com/office/officeart/2005/8/layout/list1"/>
    <dgm:cxn modelId="{FF875CDB-2787-4CE3-BEB0-A64427BFEACA}" srcId="{4836415B-0B7B-4A4E-BD82-95E132DE0C0E}" destId="{21CB0804-DF61-43ED-8F07-DBA4DD680980}" srcOrd="4" destOrd="0" parTransId="{25B73DEF-0E55-413F-939C-513B10DDB147}" sibTransId="{3C23CFA2-61E7-406A-B86C-D68DDDEC6BD6}"/>
    <dgm:cxn modelId="{B0519870-3C66-478C-87DD-B1A77D70542D}" srcId="{4836415B-0B7B-4A4E-BD82-95E132DE0C0E}" destId="{D44A519A-B4E5-4927-AC5C-D64CB9193291}" srcOrd="0" destOrd="0" parTransId="{0ACB1FD7-F9B0-47BC-8694-976A1347D235}" sibTransId="{5C484130-D6C0-477D-87C6-6C93B309A293}"/>
    <dgm:cxn modelId="{E833D012-51BA-4894-BEC2-399A1BD5B8CC}" srcId="{4836415B-0B7B-4A4E-BD82-95E132DE0C0E}" destId="{097B22C8-ABCD-40E0-84AE-C432FC2A14FD}" srcOrd="3" destOrd="0" parTransId="{11791275-9CFF-4806-9B54-BF68E1A6E557}" sibTransId="{43D39950-748D-41A6-AD3C-8545DB6CF668}"/>
    <dgm:cxn modelId="{25474F86-A958-420B-99F6-2CED51EC7F3E}" type="presOf" srcId="{21CB0804-DF61-43ED-8F07-DBA4DD680980}" destId="{A2AA6D43-84E6-4E96-AD7F-C6398154D3E2}" srcOrd="0" destOrd="0" presId="urn:microsoft.com/office/officeart/2005/8/layout/list1"/>
    <dgm:cxn modelId="{DF36CB9B-1AA4-46C6-8975-2176CF949A9D}" type="presParOf" srcId="{4D74A866-7AA7-7647-8460-CF6D5AE6FD8E}" destId="{A1EF7218-1C7F-924F-85CF-886C813DFFD1}" srcOrd="0" destOrd="0" presId="urn:microsoft.com/office/officeart/2005/8/layout/list1"/>
    <dgm:cxn modelId="{E9829BBD-7BE7-47FC-A827-234516B791C6}" type="presParOf" srcId="{A1EF7218-1C7F-924F-85CF-886C813DFFD1}" destId="{05E484F4-410A-1E40-9DC9-682E3FCBF3D3}" srcOrd="0" destOrd="0" presId="urn:microsoft.com/office/officeart/2005/8/layout/list1"/>
    <dgm:cxn modelId="{B7FFD1C1-1090-4886-AD93-D74EC78EE1BA}" type="presParOf" srcId="{A1EF7218-1C7F-924F-85CF-886C813DFFD1}" destId="{B5BBBB4B-CEFC-8049-B36C-8BEDA2D24664}" srcOrd="1" destOrd="0" presId="urn:microsoft.com/office/officeart/2005/8/layout/list1"/>
    <dgm:cxn modelId="{AF83E87B-2259-4578-9D34-D666C3149082}" type="presParOf" srcId="{4D74A866-7AA7-7647-8460-CF6D5AE6FD8E}" destId="{937BE674-59CF-7B45-A6B4-D4C0198F5D41}" srcOrd="1" destOrd="0" presId="urn:microsoft.com/office/officeart/2005/8/layout/list1"/>
    <dgm:cxn modelId="{C6D3B83C-04E3-4158-8666-1C90A9F54448}" type="presParOf" srcId="{4D74A866-7AA7-7647-8460-CF6D5AE6FD8E}" destId="{C5CED6A8-F457-CF4F-9F49-E548FE3636B6}" srcOrd="2" destOrd="0" presId="urn:microsoft.com/office/officeart/2005/8/layout/list1"/>
    <dgm:cxn modelId="{C1D66326-24E1-4D7C-AC62-5B29A45E558B}" type="presParOf" srcId="{4D74A866-7AA7-7647-8460-CF6D5AE6FD8E}" destId="{EB7FE2E4-15CF-AD48-9669-15379E6DAE7A}" srcOrd="3" destOrd="0" presId="urn:microsoft.com/office/officeart/2005/8/layout/list1"/>
    <dgm:cxn modelId="{BE92C48E-7B64-4156-8824-E76AB9A7B8F1}" type="presParOf" srcId="{4D74A866-7AA7-7647-8460-CF6D5AE6FD8E}" destId="{ED65F77B-75B4-49C7-BB90-09E252A78635}" srcOrd="4" destOrd="0" presId="urn:microsoft.com/office/officeart/2005/8/layout/list1"/>
    <dgm:cxn modelId="{CF7ABBA3-BEA2-4BFC-AC4C-E7F5A8D6946B}" type="presParOf" srcId="{ED65F77B-75B4-49C7-BB90-09E252A78635}" destId="{69A18F52-6C70-4E0B-95EE-E6BE11B676F8}" srcOrd="0" destOrd="0" presId="urn:microsoft.com/office/officeart/2005/8/layout/list1"/>
    <dgm:cxn modelId="{F3A7DA08-4083-4F37-87DA-B608AF150A18}" type="presParOf" srcId="{ED65F77B-75B4-49C7-BB90-09E252A78635}" destId="{18113D4E-8A3E-4023-8A3C-18405D16F4CA}" srcOrd="1" destOrd="0" presId="urn:microsoft.com/office/officeart/2005/8/layout/list1"/>
    <dgm:cxn modelId="{BC025AA5-FF12-4BC6-B4AD-A457B2565AC5}" type="presParOf" srcId="{4D74A866-7AA7-7647-8460-CF6D5AE6FD8E}" destId="{61B028DB-22EC-4881-A21F-DD26436121C0}" srcOrd="5" destOrd="0" presId="urn:microsoft.com/office/officeart/2005/8/layout/list1"/>
    <dgm:cxn modelId="{A634E7D6-BDF0-4BD9-906A-24B2BCA1FD80}" type="presParOf" srcId="{4D74A866-7AA7-7647-8460-CF6D5AE6FD8E}" destId="{79DC7C2C-2809-415E-BCD0-9D5764D90B58}" srcOrd="6" destOrd="0" presId="urn:microsoft.com/office/officeart/2005/8/layout/list1"/>
    <dgm:cxn modelId="{6353A2CE-600E-4494-BFA6-B16A7A9F9FB5}" type="presParOf" srcId="{4D74A866-7AA7-7647-8460-CF6D5AE6FD8E}" destId="{ECB45B89-3206-4BCB-91B6-4C7C256917E2}" srcOrd="7" destOrd="0" presId="urn:microsoft.com/office/officeart/2005/8/layout/list1"/>
    <dgm:cxn modelId="{9CBE7F5B-A818-4089-8D42-5B169FE6F73A}" type="presParOf" srcId="{4D74A866-7AA7-7647-8460-CF6D5AE6FD8E}" destId="{F1B558AD-5514-C641-AC7E-A0A0CAB7AA28}" srcOrd="8" destOrd="0" presId="urn:microsoft.com/office/officeart/2005/8/layout/list1"/>
    <dgm:cxn modelId="{86DF9269-E4F2-4651-B024-D23F4BB9AF5B}" type="presParOf" srcId="{F1B558AD-5514-C641-AC7E-A0A0CAB7AA28}" destId="{48B1E24B-6863-4740-987A-33A11F803B92}" srcOrd="0" destOrd="0" presId="urn:microsoft.com/office/officeart/2005/8/layout/list1"/>
    <dgm:cxn modelId="{14578EB1-95AC-4730-8945-340D93BA336A}" type="presParOf" srcId="{F1B558AD-5514-C641-AC7E-A0A0CAB7AA28}" destId="{C98E6E66-E98F-3240-8AE4-14E80DD3807D}" srcOrd="1" destOrd="0" presId="urn:microsoft.com/office/officeart/2005/8/layout/list1"/>
    <dgm:cxn modelId="{695A53AA-AB0A-4A8B-B556-B2065D449148}" type="presParOf" srcId="{4D74A866-7AA7-7647-8460-CF6D5AE6FD8E}" destId="{2F1F669C-62B4-B047-B6DC-8BE8F7007953}" srcOrd="9" destOrd="0" presId="urn:microsoft.com/office/officeart/2005/8/layout/list1"/>
    <dgm:cxn modelId="{5B15BC90-CEB9-442F-9913-19D0DAA53C6A}" type="presParOf" srcId="{4D74A866-7AA7-7647-8460-CF6D5AE6FD8E}" destId="{DDD36D46-6F65-824B-9334-83E62F863839}" srcOrd="10" destOrd="0" presId="urn:microsoft.com/office/officeart/2005/8/layout/list1"/>
    <dgm:cxn modelId="{3B2C74FC-57A4-44EE-B139-044872CE35FD}" type="presParOf" srcId="{4D74A866-7AA7-7647-8460-CF6D5AE6FD8E}" destId="{44EDAD5E-A3A2-A04F-B697-6B8C48511895}" srcOrd="11" destOrd="0" presId="urn:microsoft.com/office/officeart/2005/8/layout/list1"/>
    <dgm:cxn modelId="{815C01C8-1CB4-4093-A4AF-0611C1086546}" type="presParOf" srcId="{4D74A866-7AA7-7647-8460-CF6D5AE6FD8E}" destId="{2132394C-6E97-41E5-85E1-ECF86DA9BDF6}" srcOrd="12" destOrd="0" presId="urn:microsoft.com/office/officeart/2005/8/layout/list1"/>
    <dgm:cxn modelId="{52E62FF9-7B09-4622-B8B1-03B864E34293}" type="presParOf" srcId="{2132394C-6E97-41E5-85E1-ECF86DA9BDF6}" destId="{0305AB27-D7F3-4E41-A3DA-8BF2BE069EA7}" srcOrd="0" destOrd="0" presId="urn:microsoft.com/office/officeart/2005/8/layout/list1"/>
    <dgm:cxn modelId="{4E88EC18-8152-467C-879D-8A902C56F994}" type="presParOf" srcId="{2132394C-6E97-41E5-85E1-ECF86DA9BDF6}" destId="{983671E7-CBBE-4B60-961B-BC5ACF5009EE}" srcOrd="1" destOrd="0" presId="urn:microsoft.com/office/officeart/2005/8/layout/list1"/>
    <dgm:cxn modelId="{E17275B4-D14F-431D-BF70-A48313CBFDE9}" type="presParOf" srcId="{4D74A866-7AA7-7647-8460-CF6D5AE6FD8E}" destId="{B01BA8F0-0FBD-4067-AA57-95069D47971C}" srcOrd="13" destOrd="0" presId="urn:microsoft.com/office/officeart/2005/8/layout/list1"/>
    <dgm:cxn modelId="{9790AB51-38B3-4A02-AF4B-CFF103133A3B}" type="presParOf" srcId="{4D74A866-7AA7-7647-8460-CF6D5AE6FD8E}" destId="{5482432B-3E7A-4DB5-9BF7-B225CC077F86}" srcOrd="14" destOrd="0" presId="urn:microsoft.com/office/officeart/2005/8/layout/list1"/>
    <dgm:cxn modelId="{39A01CAB-3B8F-47FE-B801-A513DDD7D163}" type="presParOf" srcId="{4D74A866-7AA7-7647-8460-CF6D5AE6FD8E}" destId="{7A0C2731-A2F8-4138-B4BF-39E4AFEAADCD}" srcOrd="15" destOrd="0" presId="urn:microsoft.com/office/officeart/2005/8/layout/list1"/>
    <dgm:cxn modelId="{CE7E921C-C2D2-44F2-910C-A1647433B78B}" type="presParOf" srcId="{4D74A866-7AA7-7647-8460-CF6D5AE6FD8E}" destId="{F9ED38DB-1E2A-4384-B2C5-70E6DDB54160}" srcOrd="16" destOrd="0" presId="urn:microsoft.com/office/officeart/2005/8/layout/list1"/>
    <dgm:cxn modelId="{57E850DE-4C76-468E-83F7-ECB862BAFD7D}" type="presParOf" srcId="{F9ED38DB-1E2A-4384-B2C5-70E6DDB54160}" destId="{A2AA6D43-84E6-4E96-AD7F-C6398154D3E2}" srcOrd="0" destOrd="0" presId="urn:microsoft.com/office/officeart/2005/8/layout/list1"/>
    <dgm:cxn modelId="{7A6ACF0D-4E8C-4FA3-AEE0-2298D5E6E84B}" type="presParOf" srcId="{F9ED38DB-1E2A-4384-B2C5-70E6DDB54160}" destId="{D2BB3433-1131-4446-8314-6BB562620CED}" srcOrd="1" destOrd="0" presId="urn:microsoft.com/office/officeart/2005/8/layout/list1"/>
    <dgm:cxn modelId="{B0C0A20D-2B93-4241-8903-5A7EDCFD0BE4}" type="presParOf" srcId="{4D74A866-7AA7-7647-8460-CF6D5AE6FD8E}" destId="{0D51E5F1-FE15-4FB9-92E5-2C20CAA22092}" srcOrd="17" destOrd="0" presId="urn:microsoft.com/office/officeart/2005/8/layout/list1"/>
    <dgm:cxn modelId="{770C2CA8-2454-4C33-9ACE-C558FDC3AA1B}" type="presParOf" srcId="{4D74A866-7AA7-7647-8460-CF6D5AE6FD8E}" destId="{8054C4A7-B7F3-4E56-9472-FB52CF38C1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FCD2E-147C-40DC-866D-0A5C8199817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5715D8-D3A1-4467-B060-62ACADA819FE}">
      <dgm:prSet phldrT="[Text]" custT="1"/>
      <dgm:spPr/>
      <dgm:t>
        <a:bodyPr/>
        <a:lstStyle/>
        <a:p>
          <a:pPr algn="ctr"/>
          <a:r>
            <a:rPr lang="en-US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INTRODUCTION</a:t>
          </a:r>
          <a:r>
            <a: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          </a:t>
          </a:r>
        </a:p>
        <a:p>
          <a:pPr algn="ctr"/>
          <a:r>
            <a:rPr lang="en-US" altLang="ru-RU" sz="1400" b="1" i="1" dirty="0">
              <a:solidFill>
                <a:schemeClr val="bg1"/>
              </a:solidFill>
              <a:latin typeface="+mn-lt"/>
            </a:rPr>
            <a:t>SDG 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 5 (</a:t>
          </a:r>
          <a:r>
            <a:rPr lang="en-US" altLang="ru-RU" sz="1400" b="1" i="1" dirty="0">
              <a:solidFill>
                <a:schemeClr val="bg1"/>
              </a:solidFill>
              <a:latin typeface="+mn-lt"/>
            </a:rPr>
            <a:t>gender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)</a:t>
          </a:r>
        </a:p>
        <a:p>
          <a:pPr algn="ctr"/>
          <a:r>
            <a:rPr lang="en-US" altLang="ru-RU" sz="1400" b="1" i="1" dirty="0">
              <a:solidFill>
                <a:schemeClr val="bg1"/>
              </a:solidFill>
              <a:latin typeface="+mn-lt"/>
            </a:rPr>
            <a:t>SDG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  11 (</a:t>
          </a:r>
          <a:r>
            <a:rPr lang="en-US" altLang="ru-RU" sz="1400" b="1" i="1" dirty="0">
              <a:solidFill>
                <a:schemeClr val="bg1"/>
              </a:solidFill>
              <a:latin typeface="+mn-lt"/>
            </a:rPr>
            <a:t>cities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)</a:t>
          </a:r>
        </a:p>
        <a:p>
          <a:pPr algn="ctr"/>
          <a:r>
            <a:rPr lang="en-US" altLang="ru-RU" sz="1400" b="1" i="1" dirty="0">
              <a:solidFill>
                <a:schemeClr val="bg1"/>
              </a:solidFill>
              <a:latin typeface="+mn-lt"/>
            </a:rPr>
            <a:t>SDG 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13 (</a:t>
          </a:r>
          <a:r>
            <a:rPr lang="en-US" altLang="ru-RU" sz="1400" b="1" i="1" dirty="0">
              <a:solidFill>
                <a:schemeClr val="bg1"/>
              </a:solidFill>
              <a:latin typeface="+mn-lt"/>
            </a:rPr>
            <a:t>climate change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)</a:t>
          </a:r>
        </a:p>
        <a:p>
          <a:pPr algn="ctr"/>
          <a:r>
            <a:rPr lang="en-US" altLang="ru-RU" sz="1400" b="1" i="1" dirty="0">
              <a:solidFill>
                <a:schemeClr val="bg1"/>
              </a:solidFill>
              <a:latin typeface="+mn-lt"/>
            </a:rPr>
            <a:t>SDG</a:t>
          </a:r>
          <a:r>
            <a:rPr lang="ru-RU" altLang="ru-RU" sz="1400" b="1" i="1" dirty="0">
              <a:solidFill>
                <a:schemeClr val="bg1"/>
              </a:solidFill>
              <a:latin typeface="+mn-lt"/>
            </a:rPr>
            <a:t> 15 (</a:t>
          </a:r>
          <a:r>
            <a:rPr lang="en-US" altLang="ru-RU" sz="1400" b="1" i="1" dirty="0">
              <a:solidFill>
                <a:schemeClr val="bg1"/>
              </a:solidFill>
              <a:latin typeface="+mn-lt"/>
            </a:rPr>
            <a:t>land)</a:t>
          </a:r>
          <a:endParaRPr lang="ru-RU" altLang="ru-RU" sz="1400" b="1" i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A5698E9D-76AD-4DD7-9B89-76880360E3DE}" type="parTrans" cxnId="{106B3E69-8808-4C49-B749-8531277833EA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D33EB9BA-1E1C-45B1-B1DE-17038B34B0E8}" type="sibTrans" cxnId="{106B3E69-8808-4C49-B749-8531277833EA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ACB91967-AB13-4A87-A61F-5EB3BC770EF5}">
      <dgm:prSet custT="1"/>
      <dgm:spPr/>
      <dgm:t>
        <a:bodyPr/>
        <a:lstStyle/>
        <a:p>
          <a:pPr algn="ctr"/>
          <a:r>
            <a:rPr lang="en-US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CHAPTER 3: INSTUTIONAL POTENTIAL</a:t>
          </a:r>
          <a:r>
            <a: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      </a:t>
          </a:r>
        </a:p>
        <a:p>
          <a:pPr algn="ctr"/>
          <a:r>
            <a:rPr lang="en-US" altLang="ru-RU" sz="1400" b="1" i="1" dirty="0">
              <a:latin typeface="+mn-lt"/>
            </a:rPr>
            <a:t>SDG 17 (partnership)</a:t>
          </a:r>
        </a:p>
        <a:p>
          <a:pPr algn="ctr"/>
          <a:r>
            <a:rPr lang="en-US" altLang="ru-RU" sz="1400" b="1" i="1" dirty="0">
              <a:latin typeface="+mn-lt"/>
            </a:rPr>
            <a:t>SDG 10 (inequalities)</a:t>
          </a:r>
          <a:endParaRPr lang="ru-RU" altLang="ru-RU" sz="1400" b="1" i="1" dirty="0">
            <a:latin typeface="+mn-lt"/>
          </a:endParaRPr>
        </a:p>
      </dgm:t>
    </dgm:pt>
    <dgm:pt modelId="{32C0D376-0CD1-4FE7-8296-0D10D7698D41}" type="parTrans" cxnId="{C5DB1FC5-6806-45A9-89A2-9EC1DC18A5A1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83E5177A-CD9A-4393-AF8B-FFC9C2F67767}" type="sibTrans" cxnId="{C5DB1FC5-6806-45A9-89A2-9EC1DC18A5A1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D57B9181-EB0C-4F2C-8A99-A568D2987D04}">
      <dgm:prSet custT="1"/>
      <dgm:spPr/>
      <dgm:t>
        <a:bodyPr/>
        <a:lstStyle/>
        <a:p>
          <a:pPr algn="ctr"/>
          <a:r>
            <a:rPr lang="en-US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CHAPTER 4: HUMAN CAPITAL</a:t>
          </a:r>
          <a:endParaRPr lang="ru-RU" altLang="ru-RU" sz="1400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pPr algn="ctr"/>
          <a:r>
            <a:rPr lang="ru-RU" altLang="ru-RU" sz="1400" b="1" dirty="0">
              <a:latin typeface="+mn-lt"/>
            </a:rPr>
            <a:t> </a:t>
          </a:r>
          <a:r>
            <a:rPr lang="en-US" altLang="ru-RU" sz="1400" b="1" i="1" dirty="0">
              <a:latin typeface="+mn-lt"/>
            </a:rPr>
            <a:t>SDG 4 (education); SDG 3 (health); SDG  1 (well-being); SDG 16 (inclusive societies); SDG 6 ( Water); Goal 5 (gender);  Goal 10 (inequalities);  Goal 7 (energy);  SDG 9 (Infrastructure)</a:t>
          </a:r>
          <a:endParaRPr lang="tg-Cyrl-TJ" altLang="ru-RU" sz="1400" b="1" i="1" dirty="0">
            <a:latin typeface="+mn-lt"/>
          </a:endParaRPr>
        </a:p>
      </dgm:t>
    </dgm:pt>
    <dgm:pt modelId="{908370FD-3874-4BAA-A6F8-20DFEB107452}" type="parTrans" cxnId="{AA170C5F-2FD3-4264-A9D4-A071A2D171F5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C5FDF595-4BF8-4D0E-9306-BE0327A5A3C8}" type="sibTrans" cxnId="{AA170C5F-2FD3-4264-A9D4-A071A2D171F5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56C7870F-10AD-4E78-882D-3BB90E4D46EA}">
      <dgm:prSet custT="1"/>
      <dgm:spPr/>
      <dgm:t>
        <a:bodyPr/>
        <a:lstStyle/>
        <a:p>
          <a:pPr algn="ctr"/>
          <a:r>
            <a:rPr lang="en-US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CHAPTER 1 : Tajikistan in 2030</a:t>
          </a:r>
          <a:r>
            <a: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          </a:t>
          </a:r>
        </a:p>
        <a:p>
          <a:pPr algn="ctr"/>
          <a:r>
            <a:rPr lang="en-US" altLang="ru-RU" sz="1400" b="1" i="1" dirty="0">
              <a:latin typeface="+mn-lt"/>
            </a:rPr>
            <a:t>SDG 9 (infrastructure )</a:t>
          </a:r>
        </a:p>
        <a:p>
          <a:pPr algn="ctr"/>
          <a:r>
            <a:rPr lang="en-US" altLang="ru-RU" sz="1400" b="1" i="1" dirty="0">
              <a:latin typeface="+mn-lt"/>
            </a:rPr>
            <a:t>SDG 17 (partnerships)</a:t>
          </a:r>
          <a:endParaRPr lang="ru-RU" altLang="ru-RU" sz="1400" b="1" i="1" dirty="0">
            <a:latin typeface="+mn-lt"/>
          </a:endParaRPr>
        </a:p>
      </dgm:t>
    </dgm:pt>
    <dgm:pt modelId="{4BF39B62-764F-416C-A2EE-347C91FCB4B3}" type="sibTrans" cxnId="{5F484E8A-E292-4895-BC13-0C20B06E63D5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8F54503C-E32B-4C6F-8CFC-9E6D5E9C363A}" type="parTrans" cxnId="{5F484E8A-E292-4895-BC13-0C20B06E63D5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5E73B422-99DA-40D3-A4E4-03EC916720E9}">
      <dgm:prSet custT="1"/>
      <dgm:spPr/>
      <dgm:t>
        <a:bodyPr/>
        <a:lstStyle/>
        <a:p>
          <a:pPr algn="ctr"/>
          <a:r>
            <a:rPr lang="en-US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CHAPTER 5:  GROWTH AND REAL SECTOR</a:t>
          </a:r>
          <a:r>
            <a: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   </a:t>
          </a:r>
        </a:p>
        <a:p>
          <a:pPr algn="ctr"/>
          <a:r>
            <a:rPr lang="ru-RU" altLang="ru-RU" sz="1400" b="1" dirty="0">
              <a:latin typeface="+mn-lt"/>
            </a:rPr>
            <a:t> </a:t>
          </a:r>
          <a:r>
            <a:rPr lang="en-US" altLang="ru-RU" sz="1400" b="1" i="1" dirty="0">
              <a:latin typeface="+mn-lt"/>
            </a:rPr>
            <a:t>SDG 9 (infrastructure); SDG 8 </a:t>
          </a:r>
          <a:r>
            <a:rPr lang="ru-RU" altLang="ru-RU" sz="1400" b="1" i="1" dirty="0">
              <a:latin typeface="+mn-lt"/>
            </a:rPr>
            <a:t> </a:t>
          </a:r>
          <a:r>
            <a:rPr lang="en-US" altLang="ru-RU" sz="1400" b="1" i="1" dirty="0">
              <a:latin typeface="+mn-lt"/>
            </a:rPr>
            <a:t>(jobs and growth); SDG 17 (partnerships); SDG 1 (well-being); SDG 16 (inclusive societies);  SDG 15 (Lands); SDG 4 (education)</a:t>
          </a:r>
          <a:endParaRPr lang="tg-Cyrl-TJ" altLang="ru-RU" sz="1400" b="1" i="1" dirty="0">
            <a:latin typeface="+mn-lt"/>
          </a:endParaRPr>
        </a:p>
      </dgm:t>
    </dgm:pt>
    <dgm:pt modelId="{54C24CEC-6C15-4F06-8186-B7317B54ACF5}" type="parTrans" cxnId="{162EC28D-0098-4997-BEEE-3FAE4C85FF17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2EBDF7B9-A33E-428A-A198-AB7B18AE6A2E}" type="sibTrans" cxnId="{162EC28D-0098-4997-BEEE-3FAE4C85FF17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05D2E544-10C7-4864-9C3C-A147222FA4BB}">
      <dgm:prSet custT="1"/>
      <dgm:spPr/>
      <dgm:t>
        <a:bodyPr/>
        <a:lstStyle/>
        <a:p>
          <a:pPr algn="ctr"/>
          <a:r>
            <a:rPr lang="en-US" altLang="ru-RU" sz="1400" b="1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CHAPTER 6: M&amp;E</a:t>
          </a:r>
        </a:p>
        <a:p>
          <a:pPr algn="ctr"/>
          <a:r>
            <a:rPr lang="en-US" altLang="ru-RU" sz="1400" b="1" i="1" dirty="0">
              <a:solidFill>
                <a:schemeClr val="bg1"/>
              </a:solidFill>
              <a:latin typeface="+mn-lt"/>
            </a:rPr>
            <a:t>SDG 17 (partnerships)</a:t>
          </a:r>
          <a:endParaRPr lang="ru-RU" altLang="ru-RU" sz="1400" b="1" i="1" dirty="0">
            <a:solidFill>
              <a:schemeClr val="bg1"/>
            </a:solidFill>
            <a:latin typeface="+mn-lt"/>
          </a:endParaRPr>
        </a:p>
      </dgm:t>
    </dgm:pt>
    <dgm:pt modelId="{6CF645E0-C153-48EB-9553-4C929ACF2D11}" type="parTrans" cxnId="{0D520ACE-F1B8-4235-A4C1-277627048C76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57CF6A9E-77F3-4507-8C45-61E41B836C33}" type="sibTrans" cxnId="{0D520ACE-F1B8-4235-A4C1-277627048C76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53E55C46-FDE1-4815-B0BB-08658E25F210}">
      <dgm:prSet/>
      <dgm:spPr/>
      <dgm:t>
        <a:bodyPr/>
        <a:lstStyle/>
        <a:p>
          <a:r>
            <a:rPr lang="en-US" alt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CHAPTER 2:  CHALLENGES AND OPPORTUNITIES</a:t>
          </a:r>
        </a:p>
        <a:p>
          <a:r>
            <a:rPr lang="en-US" altLang="ru-RU" b="1" i="1" dirty="0">
              <a:solidFill>
                <a:schemeClr val="bg1"/>
              </a:solidFill>
              <a:latin typeface="+mn-lt"/>
            </a:rPr>
            <a:t>SDG 3 (health); SDG 8 </a:t>
          </a:r>
          <a:r>
            <a:rPr lang="ru-RU" altLang="ru-RU" b="1" i="1" dirty="0">
              <a:solidFill>
                <a:schemeClr val="bg1"/>
              </a:solidFill>
              <a:latin typeface="+mn-lt"/>
            </a:rPr>
            <a:t> </a:t>
          </a:r>
          <a:r>
            <a:rPr lang="en-US" altLang="ru-RU" b="1" i="1" dirty="0">
              <a:solidFill>
                <a:schemeClr val="bg1"/>
              </a:solidFill>
              <a:latin typeface="+mn-lt"/>
            </a:rPr>
            <a:t>(jobs and growth); SDG 11 (cities)</a:t>
          </a:r>
          <a:r>
            <a:rPr lang="ru-RU" altLang="ru-RU" b="1" dirty="0">
              <a:solidFill>
                <a:schemeClr val="bg1"/>
              </a:solidFill>
              <a:latin typeface="+mn-lt"/>
            </a:rPr>
            <a:t> </a:t>
          </a:r>
        </a:p>
      </dgm:t>
    </dgm:pt>
    <dgm:pt modelId="{7574BA1F-E07B-48ED-957F-79D902B854ED}" type="parTrans" cxnId="{25958219-8F20-45A1-9DDA-4BC3D46312BE}">
      <dgm:prSet/>
      <dgm:spPr/>
      <dgm:t>
        <a:bodyPr/>
        <a:lstStyle/>
        <a:p>
          <a:endParaRPr lang="en-US"/>
        </a:p>
      </dgm:t>
    </dgm:pt>
    <dgm:pt modelId="{6BB2E026-FF23-4A59-B118-D30C223FDF3C}" type="sibTrans" cxnId="{25958219-8F20-45A1-9DDA-4BC3D46312BE}">
      <dgm:prSet/>
      <dgm:spPr/>
      <dgm:t>
        <a:bodyPr/>
        <a:lstStyle/>
        <a:p>
          <a:endParaRPr lang="en-US"/>
        </a:p>
      </dgm:t>
    </dgm:pt>
    <dgm:pt modelId="{4A741FF9-597E-423F-A556-694145486412}" type="pres">
      <dgm:prSet presAssocID="{DCFFCD2E-147C-40DC-866D-0A5C819981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37AF76-3CF5-43AE-A701-E4D4E3657360}" type="pres">
      <dgm:prSet presAssocID="{A75715D8-D3A1-4467-B060-62ACADA819FE}" presName="node" presStyleLbl="node1" presStyleIdx="0" presStyleCnt="7" custScaleX="1170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6CDE8D-4E3C-4AFD-914B-91DAADEC03C9}" type="pres">
      <dgm:prSet presAssocID="{D33EB9BA-1E1C-45B1-B1DE-17038B34B0E8}" presName="sibTrans" presStyleCnt="0"/>
      <dgm:spPr/>
    </dgm:pt>
    <dgm:pt modelId="{EE399300-778A-42A7-A501-79912CD40E76}" type="pres">
      <dgm:prSet presAssocID="{56C7870F-10AD-4E78-882D-3BB90E4D46E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A3544C-68B6-4046-8C39-374842FD878F}" type="pres">
      <dgm:prSet presAssocID="{4BF39B62-764F-416C-A2EE-347C91FCB4B3}" presName="sibTrans" presStyleCnt="0"/>
      <dgm:spPr/>
    </dgm:pt>
    <dgm:pt modelId="{0E87582D-DF9C-4A4A-95BD-99DFDA2F1842}" type="pres">
      <dgm:prSet presAssocID="{ACB91967-AB13-4A87-A61F-5EB3BC770EF5}" presName="node" presStyleLbl="node1" presStyleIdx="2" presStyleCnt="7" custLinFactX="-100000" custLinFactY="9806" custLinFactNeighborX="-13824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495AA-7E77-42C9-908C-C0FA6EC72E0A}" type="pres">
      <dgm:prSet presAssocID="{83E5177A-CD9A-4393-AF8B-FFC9C2F67767}" presName="sibTrans" presStyleCnt="0"/>
      <dgm:spPr/>
    </dgm:pt>
    <dgm:pt modelId="{E3E6676F-9DAE-42EE-82B6-27CBE67A75C9}" type="pres">
      <dgm:prSet presAssocID="{D57B9181-EB0C-4F2C-8A99-A568D2987D04}" presName="node" presStyleLbl="node1" presStyleIdx="3" presStyleCnt="7" custScaleX="105965" custLinFactX="11240" custLinFactNeighborX="100000" custLinFactNeighborY="-18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A1ADA-F5B0-4331-BDE6-67C390226FA8}" type="pres">
      <dgm:prSet presAssocID="{C5FDF595-4BF8-4D0E-9306-BE0327A5A3C8}" presName="sibTrans" presStyleCnt="0"/>
      <dgm:spPr/>
    </dgm:pt>
    <dgm:pt modelId="{0CFF6B63-E264-4DC3-B7C3-08C732662DA2}" type="pres">
      <dgm:prSet presAssocID="{5E73B422-99DA-40D3-A4E4-03EC916720E9}" presName="node" presStyleLbl="node1" presStyleIdx="4" presStyleCnt="7" custScaleX="108628" custLinFactX="12457" custLinFactNeighborX="100000" custLinFactNeighborY="-68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AF4A5F-21CB-4253-AF6A-260F49198BAF}" type="pres">
      <dgm:prSet presAssocID="{2EBDF7B9-A33E-428A-A198-AB7B18AE6A2E}" presName="sibTrans" presStyleCnt="0"/>
      <dgm:spPr/>
    </dgm:pt>
    <dgm:pt modelId="{1E6C7FD1-8B6F-4620-9815-D9CA89878627}" type="pres">
      <dgm:prSet presAssocID="{05D2E544-10C7-4864-9C3C-A147222FA4BB}" presName="node" presStyleLbl="node1" presStyleIdx="5" presStyleCnt="7" custLinFactX="-100000" custLinFactY="7488" custLinFactNeighborX="-13226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EB1BA-3F78-4C74-BE7D-772E9C13EB5D}" type="pres">
      <dgm:prSet presAssocID="{57CF6A9E-77F3-4507-8C45-61E41B836C33}" presName="sibTrans" presStyleCnt="0"/>
      <dgm:spPr/>
    </dgm:pt>
    <dgm:pt modelId="{221FA5CA-4F2E-45FF-975D-5F9F548050A7}" type="pres">
      <dgm:prSet presAssocID="{53E55C46-FDE1-4815-B0BB-08658E25F210}" presName="node" presStyleLbl="node1" presStyleIdx="6" presStyleCnt="7" custLinFactX="19753" custLinFactY="-100000" custLinFactNeighborX="100000" custLinFactNeighborY="-133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E02CA3-803E-4C29-947E-F7AFD34F5D15}" type="presOf" srcId="{D57B9181-EB0C-4F2C-8A99-A568D2987D04}" destId="{E3E6676F-9DAE-42EE-82B6-27CBE67A75C9}" srcOrd="0" destOrd="0" presId="urn:microsoft.com/office/officeart/2005/8/layout/default"/>
    <dgm:cxn modelId="{A481C6FB-EED3-4F7E-9C4C-DE44A59B9B1D}" type="presOf" srcId="{A75715D8-D3A1-4467-B060-62ACADA819FE}" destId="{1637AF76-3CF5-43AE-A701-E4D4E3657360}" srcOrd="0" destOrd="0" presId="urn:microsoft.com/office/officeart/2005/8/layout/default"/>
    <dgm:cxn modelId="{AA170C5F-2FD3-4264-A9D4-A071A2D171F5}" srcId="{DCFFCD2E-147C-40DC-866D-0A5C81998170}" destId="{D57B9181-EB0C-4F2C-8A99-A568D2987D04}" srcOrd="3" destOrd="0" parTransId="{908370FD-3874-4BAA-A6F8-20DFEB107452}" sibTransId="{C5FDF595-4BF8-4D0E-9306-BE0327A5A3C8}"/>
    <dgm:cxn modelId="{2F154A68-B3B7-459E-A555-2E620FCE475D}" type="presOf" srcId="{5E73B422-99DA-40D3-A4E4-03EC916720E9}" destId="{0CFF6B63-E264-4DC3-B7C3-08C732662DA2}" srcOrd="0" destOrd="0" presId="urn:microsoft.com/office/officeart/2005/8/layout/default"/>
    <dgm:cxn modelId="{C700D7B5-4FAA-44C7-9ED0-864293C8692D}" type="presOf" srcId="{ACB91967-AB13-4A87-A61F-5EB3BC770EF5}" destId="{0E87582D-DF9C-4A4A-95BD-99DFDA2F1842}" srcOrd="0" destOrd="0" presId="urn:microsoft.com/office/officeart/2005/8/layout/default"/>
    <dgm:cxn modelId="{D6904FB9-D904-481B-A620-8428745A98B7}" type="presOf" srcId="{DCFFCD2E-147C-40DC-866D-0A5C81998170}" destId="{4A741FF9-597E-423F-A556-694145486412}" srcOrd="0" destOrd="0" presId="urn:microsoft.com/office/officeart/2005/8/layout/default"/>
    <dgm:cxn modelId="{162EC28D-0098-4997-BEEE-3FAE4C85FF17}" srcId="{DCFFCD2E-147C-40DC-866D-0A5C81998170}" destId="{5E73B422-99DA-40D3-A4E4-03EC916720E9}" srcOrd="4" destOrd="0" parTransId="{54C24CEC-6C15-4F06-8186-B7317B54ACF5}" sibTransId="{2EBDF7B9-A33E-428A-A198-AB7B18AE6A2E}"/>
    <dgm:cxn modelId="{25958219-8F20-45A1-9DDA-4BC3D46312BE}" srcId="{DCFFCD2E-147C-40DC-866D-0A5C81998170}" destId="{53E55C46-FDE1-4815-B0BB-08658E25F210}" srcOrd="6" destOrd="0" parTransId="{7574BA1F-E07B-48ED-957F-79D902B854ED}" sibTransId="{6BB2E026-FF23-4A59-B118-D30C223FDF3C}"/>
    <dgm:cxn modelId="{0D520ACE-F1B8-4235-A4C1-277627048C76}" srcId="{DCFFCD2E-147C-40DC-866D-0A5C81998170}" destId="{05D2E544-10C7-4864-9C3C-A147222FA4BB}" srcOrd="5" destOrd="0" parTransId="{6CF645E0-C153-48EB-9553-4C929ACF2D11}" sibTransId="{57CF6A9E-77F3-4507-8C45-61E41B836C33}"/>
    <dgm:cxn modelId="{106B3E69-8808-4C49-B749-8531277833EA}" srcId="{DCFFCD2E-147C-40DC-866D-0A5C81998170}" destId="{A75715D8-D3A1-4467-B060-62ACADA819FE}" srcOrd="0" destOrd="0" parTransId="{A5698E9D-76AD-4DD7-9B89-76880360E3DE}" sibTransId="{D33EB9BA-1E1C-45B1-B1DE-17038B34B0E8}"/>
    <dgm:cxn modelId="{351DD446-8DD3-49EC-915C-F26DF5AF9437}" type="presOf" srcId="{56C7870F-10AD-4E78-882D-3BB90E4D46EA}" destId="{EE399300-778A-42A7-A501-79912CD40E76}" srcOrd="0" destOrd="0" presId="urn:microsoft.com/office/officeart/2005/8/layout/default"/>
    <dgm:cxn modelId="{5F484E8A-E292-4895-BC13-0C20B06E63D5}" srcId="{DCFFCD2E-147C-40DC-866D-0A5C81998170}" destId="{56C7870F-10AD-4E78-882D-3BB90E4D46EA}" srcOrd="1" destOrd="0" parTransId="{8F54503C-E32B-4C6F-8CFC-9E6D5E9C363A}" sibTransId="{4BF39B62-764F-416C-A2EE-347C91FCB4B3}"/>
    <dgm:cxn modelId="{62234170-9686-4687-96DC-D41D90882D50}" type="presOf" srcId="{05D2E544-10C7-4864-9C3C-A147222FA4BB}" destId="{1E6C7FD1-8B6F-4620-9815-D9CA89878627}" srcOrd="0" destOrd="0" presId="urn:microsoft.com/office/officeart/2005/8/layout/default"/>
    <dgm:cxn modelId="{C5DB1FC5-6806-45A9-89A2-9EC1DC18A5A1}" srcId="{DCFFCD2E-147C-40DC-866D-0A5C81998170}" destId="{ACB91967-AB13-4A87-A61F-5EB3BC770EF5}" srcOrd="2" destOrd="0" parTransId="{32C0D376-0CD1-4FE7-8296-0D10D7698D41}" sibTransId="{83E5177A-CD9A-4393-AF8B-FFC9C2F67767}"/>
    <dgm:cxn modelId="{4C2F673E-21D8-4E08-9FF1-B40DC68AD7DA}" type="presOf" srcId="{53E55C46-FDE1-4815-B0BB-08658E25F210}" destId="{221FA5CA-4F2E-45FF-975D-5F9F548050A7}" srcOrd="0" destOrd="0" presId="urn:microsoft.com/office/officeart/2005/8/layout/default"/>
    <dgm:cxn modelId="{380693C1-0222-42A4-A058-9CC5E026956F}" type="presParOf" srcId="{4A741FF9-597E-423F-A556-694145486412}" destId="{1637AF76-3CF5-43AE-A701-E4D4E3657360}" srcOrd="0" destOrd="0" presId="urn:microsoft.com/office/officeart/2005/8/layout/default"/>
    <dgm:cxn modelId="{86E97C13-B42B-4BBE-BB6C-8878E4751D81}" type="presParOf" srcId="{4A741FF9-597E-423F-A556-694145486412}" destId="{456CDE8D-4E3C-4AFD-914B-91DAADEC03C9}" srcOrd="1" destOrd="0" presId="urn:microsoft.com/office/officeart/2005/8/layout/default"/>
    <dgm:cxn modelId="{5D181FFE-E86F-48AE-B1CB-EA679BEE1D86}" type="presParOf" srcId="{4A741FF9-597E-423F-A556-694145486412}" destId="{EE399300-778A-42A7-A501-79912CD40E76}" srcOrd="2" destOrd="0" presId="urn:microsoft.com/office/officeart/2005/8/layout/default"/>
    <dgm:cxn modelId="{E9F294B9-09C4-4A41-9462-19A5D89F3555}" type="presParOf" srcId="{4A741FF9-597E-423F-A556-694145486412}" destId="{07A3544C-68B6-4046-8C39-374842FD878F}" srcOrd="3" destOrd="0" presId="urn:microsoft.com/office/officeart/2005/8/layout/default"/>
    <dgm:cxn modelId="{939A9A63-6FDC-4C16-BA17-FDBC5B19E853}" type="presParOf" srcId="{4A741FF9-597E-423F-A556-694145486412}" destId="{0E87582D-DF9C-4A4A-95BD-99DFDA2F1842}" srcOrd="4" destOrd="0" presId="urn:microsoft.com/office/officeart/2005/8/layout/default"/>
    <dgm:cxn modelId="{CEAD5259-9103-4051-BEBA-728D97FFF344}" type="presParOf" srcId="{4A741FF9-597E-423F-A556-694145486412}" destId="{12E495AA-7E77-42C9-908C-C0FA6EC72E0A}" srcOrd="5" destOrd="0" presId="urn:microsoft.com/office/officeart/2005/8/layout/default"/>
    <dgm:cxn modelId="{7C18D803-EF36-4127-B115-5DFC59414FF1}" type="presParOf" srcId="{4A741FF9-597E-423F-A556-694145486412}" destId="{E3E6676F-9DAE-42EE-82B6-27CBE67A75C9}" srcOrd="6" destOrd="0" presId="urn:microsoft.com/office/officeart/2005/8/layout/default"/>
    <dgm:cxn modelId="{95C5956F-FB9F-483F-81D9-786DFB5927C2}" type="presParOf" srcId="{4A741FF9-597E-423F-A556-694145486412}" destId="{756A1ADA-F5B0-4331-BDE6-67C390226FA8}" srcOrd="7" destOrd="0" presId="urn:microsoft.com/office/officeart/2005/8/layout/default"/>
    <dgm:cxn modelId="{08BA82C9-D946-49B7-B00F-D93FC8558099}" type="presParOf" srcId="{4A741FF9-597E-423F-A556-694145486412}" destId="{0CFF6B63-E264-4DC3-B7C3-08C732662DA2}" srcOrd="8" destOrd="0" presId="urn:microsoft.com/office/officeart/2005/8/layout/default"/>
    <dgm:cxn modelId="{CAF29E87-5290-4666-B09E-86B7F3DE25C3}" type="presParOf" srcId="{4A741FF9-597E-423F-A556-694145486412}" destId="{BBAF4A5F-21CB-4253-AF6A-260F49198BAF}" srcOrd="9" destOrd="0" presId="urn:microsoft.com/office/officeart/2005/8/layout/default"/>
    <dgm:cxn modelId="{EC9C1950-67C2-4723-B283-4FB056A6EB4C}" type="presParOf" srcId="{4A741FF9-597E-423F-A556-694145486412}" destId="{1E6C7FD1-8B6F-4620-9815-D9CA89878627}" srcOrd="10" destOrd="0" presId="urn:microsoft.com/office/officeart/2005/8/layout/default"/>
    <dgm:cxn modelId="{0122759E-9594-4B73-BA46-62BE5F239AE5}" type="presParOf" srcId="{4A741FF9-597E-423F-A556-694145486412}" destId="{6DCEB1BA-3F78-4C74-BE7D-772E9C13EB5D}" srcOrd="11" destOrd="0" presId="urn:microsoft.com/office/officeart/2005/8/layout/default"/>
    <dgm:cxn modelId="{35C61EBB-05EA-43E8-A8FF-63DC0AC61AD7}" type="presParOf" srcId="{4A741FF9-597E-423F-A556-694145486412}" destId="{221FA5CA-4F2E-45FF-975D-5F9F548050A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948FF-1D4F-404B-85C0-9430B0DDAC6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15DB6-51BE-4334-97AD-8D05A2C69FDB}">
      <dgm:prSet phldrT="[Text]"/>
      <dgm:spPr/>
      <dgm:t>
        <a:bodyPr/>
        <a:lstStyle/>
        <a:p>
          <a:r>
            <a:rPr lang="en-US" dirty="0"/>
            <a:t>NP 1</a:t>
          </a:r>
        </a:p>
      </dgm:t>
    </dgm:pt>
    <dgm:pt modelId="{D5EE1A7B-DC30-466E-A0BF-322A6457D1A1}" type="parTrans" cxnId="{0EBEA63B-9B6E-4A06-9218-F213059DC536}">
      <dgm:prSet/>
      <dgm:spPr/>
      <dgm:t>
        <a:bodyPr/>
        <a:lstStyle/>
        <a:p>
          <a:endParaRPr lang="en-US"/>
        </a:p>
      </dgm:t>
    </dgm:pt>
    <dgm:pt modelId="{8A2DB85F-D6B0-4E5B-B870-77C9F3EB4263}" type="sibTrans" cxnId="{0EBEA63B-9B6E-4A06-9218-F213059DC536}">
      <dgm:prSet/>
      <dgm:spPr/>
      <dgm:t>
        <a:bodyPr/>
        <a:lstStyle/>
        <a:p>
          <a:endParaRPr lang="en-US"/>
        </a:p>
      </dgm:t>
    </dgm:pt>
    <dgm:pt modelId="{B70E24F9-6E39-4EEC-9541-932FB9024019}">
      <dgm:prSet phldrT="[Text]"/>
      <dgm:spPr/>
      <dgm:t>
        <a:bodyPr/>
        <a:lstStyle/>
        <a:p>
          <a:r>
            <a:rPr lang="en-US" dirty="0"/>
            <a:t>NP2</a:t>
          </a:r>
        </a:p>
      </dgm:t>
    </dgm:pt>
    <dgm:pt modelId="{E1C95273-3715-40D2-B430-1161D799B022}" type="parTrans" cxnId="{4FD2D90B-7028-4332-9F1C-21A6B5B67D73}">
      <dgm:prSet/>
      <dgm:spPr/>
      <dgm:t>
        <a:bodyPr/>
        <a:lstStyle/>
        <a:p>
          <a:endParaRPr lang="en-US"/>
        </a:p>
      </dgm:t>
    </dgm:pt>
    <dgm:pt modelId="{C918C63E-DFBA-409A-B3B5-BD5F0FC5A9D4}" type="sibTrans" cxnId="{4FD2D90B-7028-4332-9F1C-21A6B5B67D73}">
      <dgm:prSet/>
      <dgm:spPr/>
      <dgm:t>
        <a:bodyPr/>
        <a:lstStyle/>
        <a:p>
          <a:endParaRPr lang="en-US"/>
        </a:p>
      </dgm:t>
    </dgm:pt>
    <dgm:pt modelId="{7B7FFA8B-D03C-4759-9FBB-C80BFF49E062}">
      <dgm:prSet phldrT="[Text]"/>
      <dgm:spPr/>
      <dgm:t>
        <a:bodyPr/>
        <a:lstStyle/>
        <a:p>
          <a:r>
            <a:rPr lang="en-US" dirty="0"/>
            <a:t>NP3</a:t>
          </a:r>
        </a:p>
      </dgm:t>
    </dgm:pt>
    <dgm:pt modelId="{5CC17E01-68BC-4A21-BC4B-8EA121568A9C}" type="parTrans" cxnId="{62CF8352-7BCB-4EC7-A2FB-15D83DCCF9C1}">
      <dgm:prSet/>
      <dgm:spPr/>
      <dgm:t>
        <a:bodyPr/>
        <a:lstStyle/>
        <a:p>
          <a:endParaRPr lang="en-US"/>
        </a:p>
      </dgm:t>
    </dgm:pt>
    <dgm:pt modelId="{B476EF77-0E05-47AA-93F9-D945028C3B5C}" type="sibTrans" cxnId="{62CF8352-7BCB-4EC7-A2FB-15D83DCCF9C1}">
      <dgm:prSet/>
      <dgm:spPr/>
      <dgm:t>
        <a:bodyPr/>
        <a:lstStyle/>
        <a:p>
          <a:endParaRPr lang="en-US"/>
        </a:p>
      </dgm:t>
    </dgm:pt>
    <dgm:pt modelId="{36816B72-8301-449B-95BF-43ACFBAE4B31}">
      <dgm:prSet phldrT="[Text]"/>
      <dgm:spPr/>
      <dgm:t>
        <a:bodyPr/>
        <a:lstStyle/>
        <a:p>
          <a:r>
            <a:rPr lang="en-US" dirty="0"/>
            <a:t>NP4</a:t>
          </a:r>
        </a:p>
      </dgm:t>
    </dgm:pt>
    <dgm:pt modelId="{4488A996-9D50-4E62-A220-CB8EDB02FEBC}" type="parTrans" cxnId="{052C608D-BB3B-49E4-A7FD-830EEBC7E815}">
      <dgm:prSet/>
      <dgm:spPr/>
      <dgm:t>
        <a:bodyPr/>
        <a:lstStyle/>
        <a:p>
          <a:endParaRPr lang="en-US"/>
        </a:p>
      </dgm:t>
    </dgm:pt>
    <dgm:pt modelId="{D7C80B17-7542-48AA-9345-8B2B3A7307CD}" type="sibTrans" cxnId="{052C608D-BB3B-49E4-A7FD-830EEBC7E815}">
      <dgm:prSet/>
      <dgm:spPr/>
      <dgm:t>
        <a:bodyPr/>
        <a:lstStyle/>
        <a:p>
          <a:endParaRPr lang="en-US"/>
        </a:p>
      </dgm:t>
    </dgm:pt>
    <dgm:pt modelId="{67712C4E-0CA7-435E-B645-CDE548FC16ED}">
      <dgm:prSet phldrT="[Text]"/>
      <dgm:spPr/>
      <dgm:t>
        <a:bodyPr/>
        <a:lstStyle/>
        <a:p>
          <a:r>
            <a:rPr lang="en-US" dirty="0"/>
            <a:t>NP5</a:t>
          </a:r>
        </a:p>
      </dgm:t>
    </dgm:pt>
    <dgm:pt modelId="{ED08207B-9DF0-44A0-A8D8-D3FC341BFF92}" type="parTrans" cxnId="{37C3CE48-E6E5-410F-8F82-D3EE2B751DFC}">
      <dgm:prSet/>
      <dgm:spPr/>
      <dgm:t>
        <a:bodyPr/>
        <a:lstStyle/>
        <a:p>
          <a:endParaRPr lang="en-US"/>
        </a:p>
      </dgm:t>
    </dgm:pt>
    <dgm:pt modelId="{5A856375-86CF-4C6F-959F-052AB10C99CA}" type="sibTrans" cxnId="{37C3CE48-E6E5-410F-8F82-D3EE2B751DFC}">
      <dgm:prSet/>
      <dgm:spPr/>
      <dgm:t>
        <a:bodyPr/>
        <a:lstStyle/>
        <a:p>
          <a:endParaRPr lang="en-US"/>
        </a:p>
      </dgm:t>
    </dgm:pt>
    <dgm:pt modelId="{5337031B-069F-43CF-B78C-A6BEC7BB8EC7}" type="pres">
      <dgm:prSet presAssocID="{915948FF-1D4F-404B-85C0-9430B0DDAC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A8CDAF-28D5-4DBD-85A3-80EE66F14089}" type="pres">
      <dgm:prSet presAssocID="{A9915DB6-51BE-4334-97AD-8D05A2C69F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2FD1DC-91A0-4C20-BFDC-B95C2F8763C3}" type="pres">
      <dgm:prSet presAssocID="{8A2DB85F-D6B0-4E5B-B870-77C9F3EB4263}" presName="sibTrans" presStyleLbl="sibTrans2D1" presStyleIdx="0" presStyleCnt="5"/>
      <dgm:spPr/>
      <dgm:t>
        <a:bodyPr/>
        <a:lstStyle/>
        <a:p>
          <a:endParaRPr lang="en-GB"/>
        </a:p>
      </dgm:t>
    </dgm:pt>
    <dgm:pt modelId="{5BAF8BA3-5993-4B2E-B35F-56A71128A9EF}" type="pres">
      <dgm:prSet presAssocID="{8A2DB85F-D6B0-4E5B-B870-77C9F3EB4263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2F92ABE7-E5FD-4B62-B7F7-DAC968C3C9CC}" type="pres">
      <dgm:prSet presAssocID="{B70E24F9-6E39-4EEC-9541-932FB90240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1A0B0-7017-43DB-9BB7-4F00548306FE}" type="pres">
      <dgm:prSet presAssocID="{C918C63E-DFBA-409A-B3B5-BD5F0FC5A9D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86AEFD38-8344-45C6-8227-7668049EDD1C}" type="pres">
      <dgm:prSet presAssocID="{C918C63E-DFBA-409A-B3B5-BD5F0FC5A9D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E770D7A4-14F5-45F7-94DB-C74C6C2F2E5B}" type="pres">
      <dgm:prSet presAssocID="{7B7FFA8B-D03C-4759-9FBB-C80BFF49E0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C728F9-AA81-4FA0-8B52-EBF40D9FE71B}" type="pres">
      <dgm:prSet presAssocID="{B476EF77-0E05-47AA-93F9-D945028C3B5C}" presName="sibTrans" presStyleLbl="sibTrans2D1" presStyleIdx="2" presStyleCnt="5"/>
      <dgm:spPr/>
      <dgm:t>
        <a:bodyPr/>
        <a:lstStyle/>
        <a:p>
          <a:endParaRPr lang="en-GB"/>
        </a:p>
      </dgm:t>
    </dgm:pt>
    <dgm:pt modelId="{2E65AD6B-3911-4374-804F-CADC2DEEECA0}" type="pres">
      <dgm:prSet presAssocID="{B476EF77-0E05-47AA-93F9-D945028C3B5C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F4662A4D-7123-40E1-9790-167B000A797C}" type="pres">
      <dgm:prSet presAssocID="{36816B72-8301-449B-95BF-43ACFBAE4B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E2CC8-DF47-41F9-A63C-F4C178BFCFF0}" type="pres">
      <dgm:prSet presAssocID="{D7C80B17-7542-48AA-9345-8B2B3A7307C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DA687A43-32CA-499E-B11A-F7415E433B0E}" type="pres">
      <dgm:prSet presAssocID="{D7C80B17-7542-48AA-9345-8B2B3A7307C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7D3A570-D6E0-40E4-AAA7-2B225383E92E}" type="pres">
      <dgm:prSet presAssocID="{67712C4E-0CA7-435E-B645-CDE548FC16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E4EC66-20B2-492D-B540-1C585D72909E}" type="pres">
      <dgm:prSet presAssocID="{5A856375-86CF-4C6F-959F-052AB10C99CA}" presName="sibTrans" presStyleLbl="sibTrans2D1" presStyleIdx="4" presStyleCnt="5"/>
      <dgm:spPr/>
      <dgm:t>
        <a:bodyPr/>
        <a:lstStyle/>
        <a:p>
          <a:endParaRPr lang="en-GB"/>
        </a:p>
      </dgm:t>
    </dgm:pt>
    <dgm:pt modelId="{D039B04B-0687-4ADE-9E9C-D5FCE1C30A2B}" type="pres">
      <dgm:prSet presAssocID="{5A856375-86CF-4C6F-959F-052AB10C99CA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7C3CE48-E6E5-410F-8F82-D3EE2B751DFC}" srcId="{915948FF-1D4F-404B-85C0-9430B0DDAC67}" destId="{67712C4E-0CA7-435E-B645-CDE548FC16ED}" srcOrd="4" destOrd="0" parTransId="{ED08207B-9DF0-44A0-A8D8-D3FC341BFF92}" sibTransId="{5A856375-86CF-4C6F-959F-052AB10C99CA}"/>
    <dgm:cxn modelId="{4FD2D90B-7028-4332-9F1C-21A6B5B67D73}" srcId="{915948FF-1D4F-404B-85C0-9430B0DDAC67}" destId="{B70E24F9-6E39-4EEC-9541-932FB9024019}" srcOrd="1" destOrd="0" parTransId="{E1C95273-3715-40D2-B430-1161D799B022}" sibTransId="{C918C63E-DFBA-409A-B3B5-BD5F0FC5A9D4}"/>
    <dgm:cxn modelId="{549660E1-DEA1-47E5-9EE7-D84D36CEA15E}" type="presOf" srcId="{5A856375-86CF-4C6F-959F-052AB10C99CA}" destId="{38E4EC66-20B2-492D-B540-1C585D72909E}" srcOrd="0" destOrd="0" presId="urn:microsoft.com/office/officeart/2005/8/layout/cycle2"/>
    <dgm:cxn modelId="{88B4472A-2453-42F7-A9A5-8E6A9BB4F870}" type="presOf" srcId="{C918C63E-DFBA-409A-B3B5-BD5F0FC5A9D4}" destId="{86AEFD38-8344-45C6-8227-7668049EDD1C}" srcOrd="1" destOrd="0" presId="urn:microsoft.com/office/officeart/2005/8/layout/cycle2"/>
    <dgm:cxn modelId="{F0AA0EF5-2C6A-4988-B06D-2117DFAD28DB}" type="presOf" srcId="{8A2DB85F-D6B0-4E5B-B870-77C9F3EB4263}" destId="{A22FD1DC-91A0-4C20-BFDC-B95C2F8763C3}" srcOrd="0" destOrd="0" presId="urn:microsoft.com/office/officeart/2005/8/layout/cycle2"/>
    <dgm:cxn modelId="{C371799B-3B93-46BB-96A4-3C500D021A23}" type="presOf" srcId="{915948FF-1D4F-404B-85C0-9430B0DDAC67}" destId="{5337031B-069F-43CF-B78C-A6BEC7BB8EC7}" srcOrd="0" destOrd="0" presId="urn:microsoft.com/office/officeart/2005/8/layout/cycle2"/>
    <dgm:cxn modelId="{03AEBC65-3D71-4A51-9ABB-838D11C0240B}" type="presOf" srcId="{D7C80B17-7542-48AA-9345-8B2B3A7307CD}" destId="{DA687A43-32CA-499E-B11A-F7415E433B0E}" srcOrd="1" destOrd="0" presId="urn:microsoft.com/office/officeart/2005/8/layout/cycle2"/>
    <dgm:cxn modelId="{126BC1F1-FBED-4927-BF22-7E8B8890C603}" type="presOf" srcId="{8A2DB85F-D6B0-4E5B-B870-77C9F3EB4263}" destId="{5BAF8BA3-5993-4B2E-B35F-56A71128A9EF}" srcOrd="1" destOrd="0" presId="urn:microsoft.com/office/officeart/2005/8/layout/cycle2"/>
    <dgm:cxn modelId="{5A7C7E65-D067-47B0-96AD-5C00B7B1E564}" type="presOf" srcId="{D7C80B17-7542-48AA-9345-8B2B3A7307CD}" destId="{87AE2CC8-DF47-41F9-A63C-F4C178BFCFF0}" srcOrd="0" destOrd="0" presId="urn:microsoft.com/office/officeart/2005/8/layout/cycle2"/>
    <dgm:cxn modelId="{F7D04538-15FB-46AB-BE35-877C3E528D2D}" type="presOf" srcId="{5A856375-86CF-4C6F-959F-052AB10C99CA}" destId="{D039B04B-0687-4ADE-9E9C-D5FCE1C30A2B}" srcOrd="1" destOrd="0" presId="urn:microsoft.com/office/officeart/2005/8/layout/cycle2"/>
    <dgm:cxn modelId="{40038CCA-E7F9-42A5-B256-79A9C9E93707}" type="presOf" srcId="{B70E24F9-6E39-4EEC-9541-932FB9024019}" destId="{2F92ABE7-E5FD-4B62-B7F7-DAC968C3C9CC}" srcOrd="0" destOrd="0" presId="urn:microsoft.com/office/officeart/2005/8/layout/cycle2"/>
    <dgm:cxn modelId="{AC21543F-1EAD-4150-9CF2-F297AC001929}" type="presOf" srcId="{C918C63E-DFBA-409A-B3B5-BD5F0FC5A9D4}" destId="{E7F1A0B0-7017-43DB-9BB7-4F00548306FE}" srcOrd="0" destOrd="0" presId="urn:microsoft.com/office/officeart/2005/8/layout/cycle2"/>
    <dgm:cxn modelId="{2F6B016B-387F-4B24-BD69-FC942BE04B15}" type="presOf" srcId="{B476EF77-0E05-47AA-93F9-D945028C3B5C}" destId="{2E65AD6B-3911-4374-804F-CADC2DEEECA0}" srcOrd="1" destOrd="0" presId="urn:microsoft.com/office/officeart/2005/8/layout/cycle2"/>
    <dgm:cxn modelId="{128B78F6-4F27-43E9-B9DF-01EF8A6D480D}" type="presOf" srcId="{7B7FFA8B-D03C-4759-9FBB-C80BFF49E062}" destId="{E770D7A4-14F5-45F7-94DB-C74C6C2F2E5B}" srcOrd="0" destOrd="0" presId="urn:microsoft.com/office/officeart/2005/8/layout/cycle2"/>
    <dgm:cxn modelId="{0EBEA63B-9B6E-4A06-9218-F213059DC536}" srcId="{915948FF-1D4F-404B-85C0-9430B0DDAC67}" destId="{A9915DB6-51BE-4334-97AD-8D05A2C69FDB}" srcOrd="0" destOrd="0" parTransId="{D5EE1A7B-DC30-466E-A0BF-322A6457D1A1}" sibTransId="{8A2DB85F-D6B0-4E5B-B870-77C9F3EB4263}"/>
    <dgm:cxn modelId="{62CF8352-7BCB-4EC7-A2FB-15D83DCCF9C1}" srcId="{915948FF-1D4F-404B-85C0-9430B0DDAC67}" destId="{7B7FFA8B-D03C-4759-9FBB-C80BFF49E062}" srcOrd="2" destOrd="0" parTransId="{5CC17E01-68BC-4A21-BC4B-8EA121568A9C}" sibTransId="{B476EF77-0E05-47AA-93F9-D945028C3B5C}"/>
    <dgm:cxn modelId="{752449F3-6A8B-4757-840A-7C904C983AF7}" type="presOf" srcId="{67712C4E-0CA7-435E-B645-CDE548FC16ED}" destId="{97D3A570-D6E0-40E4-AAA7-2B225383E92E}" srcOrd="0" destOrd="0" presId="urn:microsoft.com/office/officeart/2005/8/layout/cycle2"/>
    <dgm:cxn modelId="{025D2917-A9A8-4C1E-9F30-B66D78A4FF13}" type="presOf" srcId="{A9915DB6-51BE-4334-97AD-8D05A2C69FDB}" destId="{03A8CDAF-28D5-4DBD-85A3-80EE66F14089}" srcOrd="0" destOrd="0" presId="urn:microsoft.com/office/officeart/2005/8/layout/cycle2"/>
    <dgm:cxn modelId="{7CAFAB74-64AA-4785-B973-9AA21AD019DC}" type="presOf" srcId="{36816B72-8301-449B-95BF-43ACFBAE4B31}" destId="{F4662A4D-7123-40E1-9790-167B000A797C}" srcOrd="0" destOrd="0" presId="urn:microsoft.com/office/officeart/2005/8/layout/cycle2"/>
    <dgm:cxn modelId="{052C608D-BB3B-49E4-A7FD-830EEBC7E815}" srcId="{915948FF-1D4F-404B-85C0-9430B0DDAC67}" destId="{36816B72-8301-449B-95BF-43ACFBAE4B31}" srcOrd="3" destOrd="0" parTransId="{4488A996-9D50-4E62-A220-CB8EDB02FEBC}" sibTransId="{D7C80B17-7542-48AA-9345-8B2B3A7307CD}"/>
    <dgm:cxn modelId="{ED06A966-E262-45AB-960A-6D660487FD9C}" type="presOf" srcId="{B476EF77-0E05-47AA-93F9-D945028C3B5C}" destId="{BCC728F9-AA81-4FA0-8B52-EBF40D9FE71B}" srcOrd="0" destOrd="0" presId="urn:microsoft.com/office/officeart/2005/8/layout/cycle2"/>
    <dgm:cxn modelId="{B8111B08-EFAE-4292-B7C4-959EA66CD3B4}" type="presParOf" srcId="{5337031B-069F-43CF-B78C-A6BEC7BB8EC7}" destId="{03A8CDAF-28D5-4DBD-85A3-80EE66F14089}" srcOrd="0" destOrd="0" presId="urn:microsoft.com/office/officeart/2005/8/layout/cycle2"/>
    <dgm:cxn modelId="{1177EB85-7B6B-42EF-B517-FF6B5EDB4931}" type="presParOf" srcId="{5337031B-069F-43CF-B78C-A6BEC7BB8EC7}" destId="{A22FD1DC-91A0-4C20-BFDC-B95C2F8763C3}" srcOrd="1" destOrd="0" presId="urn:microsoft.com/office/officeart/2005/8/layout/cycle2"/>
    <dgm:cxn modelId="{89A9B1B1-5B86-4163-AA27-3B46968D9360}" type="presParOf" srcId="{A22FD1DC-91A0-4C20-BFDC-B95C2F8763C3}" destId="{5BAF8BA3-5993-4B2E-B35F-56A71128A9EF}" srcOrd="0" destOrd="0" presId="urn:microsoft.com/office/officeart/2005/8/layout/cycle2"/>
    <dgm:cxn modelId="{7824F514-101A-4FA0-B1DF-5BDB56D7283A}" type="presParOf" srcId="{5337031B-069F-43CF-B78C-A6BEC7BB8EC7}" destId="{2F92ABE7-E5FD-4B62-B7F7-DAC968C3C9CC}" srcOrd="2" destOrd="0" presId="urn:microsoft.com/office/officeart/2005/8/layout/cycle2"/>
    <dgm:cxn modelId="{41F7849D-762A-4602-B80D-B0163F6545DE}" type="presParOf" srcId="{5337031B-069F-43CF-B78C-A6BEC7BB8EC7}" destId="{E7F1A0B0-7017-43DB-9BB7-4F00548306FE}" srcOrd="3" destOrd="0" presId="urn:microsoft.com/office/officeart/2005/8/layout/cycle2"/>
    <dgm:cxn modelId="{3C579A02-1590-4FBC-9AD7-A62F70652341}" type="presParOf" srcId="{E7F1A0B0-7017-43DB-9BB7-4F00548306FE}" destId="{86AEFD38-8344-45C6-8227-7668049EDD1C}" srcOrd="0" destOrd="0" presId="urn:microsoft.com/office/officeart/2005/8/layout/cycle2"/>
    <dgm:cxn modelId="{394AFC93-D595-4171-823B-C85DC2CB72C4}" type="presParOf" srcId="{5337031B-069F-43CF-B78C-A6BEC7BB8EC7}" destId="{E770D7A4-14F5-45F7-94DB-C74C6C2F2E5B}" srcOrd="4" destOrd="0" presId="urn:microsoft.com/office/officeart/2005/8/layout/cycle2"/>
    <dgm:cxn modelId="{BFC167D4-3A32-4B42-B3F4-08732A657CDC}" type="presParOf" srcId="{5337031B-069F-43CF-B78C-A6BEC7BB8EC7}" destId="{BCC728F9-AA81-4FA0-8B52-EBF40D9FE71B}" srcOrd="5" destOrd="0" presId="urn:microsoft.com/office/officeart/2005/8/layout/cycle2"/>
    <dgm:cxn modelId="{A910B3BA-3D12-4B43-85B6-00F5FC7F0386}" type="presParOf" srcId="{BCC728F9-AA81-4FA0-8B52-EBF40D9FE71B}" destId="{2E65AD6B-3911-4374-804F-CADC2DEEECA0}" srcOrd="0" destOrd="0" presId="urn:microsoft.com/office/officeart/2005/8/layout/cycle2"/>
    <dgm:cxn modelId="{CF6B4A74-FFCE-49F4-B812-7F09094E2D87}" type="presParOf" srcId="{5337031B-069F-43CF-B78C-A6BEC7BB8EC7}" destId="{F4662A4D-7123-40E1-9790-167B000A797C}" srcOrd="6" destOrd="0" presId="urn:microsoft.com/office/officeart/2005/8/layout/cycle2"/>
    <dgm:cxn modelId="{5273F8F9-E4F5-4AFA-98A6-868F60485C04}" type="presParOf" srcId="{5337031B-069F-43CF-B78C-A6BEC7BB8EC7}" destId="{87AE2CC8-DF47-41F9-A63C-F4C178BFCFF0}" srcOrd="7" destOrd="0" presId="urn:microsoft.com/office/officeart/2005/8/layout/cycle2"/>
    <dgm:cxn modelId="{8AF44E36-0CD5-4F9C-BBC3-3C7FFFA6993F}" type="presParOf" srcId="{87AE2CC8-DF47-41F9-A63C-F4C178BFCFF0}" destId="{DA687A43-32CA-499E-B11A-F7415E433B0E}" srcOrd="0" destOrd="0" presId="urn:microsoft.com/office/officeart/2005/8/layout/cycle2"/>
    <dgm:cxn modelId="{28575B43-150A-4811-93F5-96CE64515A7D}" type="presParOf" srcId="{5337031B-069F-43CF-B78C-A6BEC7BB8EC7}" destId="{97D3A570-D6E0-40E4-AAA7-2B225383E92E}" srcOrd="8" destOrd="0" presId="urn:microsoft.com/office/officeart/2005/8/layout/cycle2"/>
    <dgm:cxn modelId="{0A5728E2-D29B-4A66-BDB9-62CAA36EF12E}" type="presParOf" srcId="{5337031B-069F-43CF-B78C-A6BEC7BB8EC7}" destId="{38E4EC66-20B2-492D-B540-1C585D72909E}" srcOrd="9" destOrd="0" presId="urn:microsoft.com/office/officeart/2005/8/layout/cycle2"/>
    <dgm:cxn modelId="{BB2C925A-5899-4D5D-90EB-B771FB2CD6BF}" type="presParOf" srcId="{38E4EC66-20B2-492D-B540-1C585D72909E}" destId="{D039B04B-0687-4ADE-9E9C-D5FCE1C30A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64156-3251-444B-91B9-605CF60C3C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64EBC-8D2B-4CDB-9FFB-A84B06AE2DF4}">
      <dgm:prSet phldrT="[Text]"/>
      <dgm:spPr/>
      <dgm:t>
        <a:bodyPr/>
        <a:lstStyle/>
        <a:p>
          <a:r>
            <a:rPr lang="en-US" dirty="0"/>
            <a:t>SDGs are nationally adapted and operationalized </a:t>
          </a:r>
        </a:p>
      </dgm:t>
    </dgm:pt>
    <dgm:pt modelId="{10C1741F-EB8D-4C7A-A4CE-41DBF8B6F137}" type="parTrans" cxnId="{55BDF119-C214-4822-A0FA-CEDBE00C4E16}">
      <dgm:prSet/>
      <dgm:spPr/>
      <dgm:t>
        <a:bodyPr/>
        <a:lstStyle/>
        <a:p>
          <a:endParaRPr lang="en-US"/>
        </a:p>
      </dgm:t>
    </dgm:pt>
    <dgm:pt modelId="{B4FB1AF6-7661-4F90-9303-820DE12DCA93}" type="sibTrans" cxnId="{55BDF119-C214-4822-A0FA-CEDBE00C4E16}">
      <dgm:prSet/>
      <dgm:spPr/>
      <dgm:t>
        <a:bodyPr/>
        <a:lstStyle/>
        <a:p>
          <a:endParaRPr lang="en-US"/>
        </a:p>
      </dgm:t>
    </dgm:pt>
    <dgm:pt modelId="{8E0FFF24-E391-4810-A3D3-7B40A5AE5921}">
      <dgm:prSet phldrT="[Text]" custT="1"/>
      <dgm:spPr/>
      <dgm:t>
        <a:bodyPr/>
        <a:lstStyle/>
        <a:p>
          <a:r>
            <a:rPr lang="en-GB" sz="2400" dirty="0"/>
            <a:t>Monitoring and reporting aligned with SDGs </a:t>
          </a:r>
          <a:endParaRPr lang="en-US" sz="2400" dirty="0"/>
        </a:p>
      </dgm:t>
    </dgm:pt>
    <dgm:pt modelId="{6E30C5C5-3AEE-4149-8EB3-FFEED62EA76B}" type="parTrans" cxnId="{E22AF0C2-A96E-451D-91D4-AF9C35670767}">
      <dgm:prSet/>
      <dgm:spPr/>
      <dgm:t>
        <a:bodyPr/>
        <a:lstStyle/>
        <a:p>
          <a:endParaRPr lang="en-US"/>
        </a:p>
      </dgm:t>
    </dgm:pt>
    <dgm:pt modelId="{FD72C1B9-5DA7-4DA1-BCA0-EB71FDB1C188}" type="sibTrans" cxnId="{E22AF0C2-A96E-451D-91D4-AF9C35670767}">
      <dgm:prSet/>
      <dgm:spPr/>
      <dgm:t>
        <a:bodyPr/>
        <a:lstStyle/>
        <a:p>
          <a:endParaRPr lang="en-US"/>
        </a:p>
      </dgm:t>
    </dgm:pt>
    <dgm:pt modelId="{DE4F8F6D-6F1E-48D2-9125-D0D62408EC9A}">
      <dgm:prSet phldrT="[Text]" custT="1"/>
      <dgm:spPr/>
      <dgm:t>
        <a:bodyPr/>
        <a:lstStyle/>
        <a:p>
          <a:r>
            <a:rPr lang="en-GB" sz="2400" dirty="0"/>
            <a:t>The process of  elaboration, implementation and M&amp;E, and their alignment with NDS/MTDP improved</a:t>
          </a:r>
          <a:endParaRPr lang="en-US" sz="2400" dirty="0"/>
        </a:p>
      </dgm:t>
    </dgm:pt>
    <dgm:pt modelId="{5F7E342F-92E3-4082-ACAC-F94DD34EFC57}" type="parTrans" cxnId="{29F1EE80-7606-4E1F-A2EB-CA0A4224036B}">
      <dgm:prSet/>
      <dgm:spPr/>
      <dgm:t>
        <a:bodyPr/>
        <a:lstStyle/>
        <a:p>
          <a:endParaRPr lang="en-US"/>
        </a:p>
      </dgm:t>
    </dgm:pt>
    <dgm:pt modelId="{93975546-D5E2-44DB-8585-32F677D00A0E}" type="sibTrans" cxnId="{29F1EE80-7606-4E1F-A2EB-CA0A4224036B}">
      <dgm:prSet/>
      <dgm:spPr/>
      <dgm:t>
        <a:bodyPr/>
        <a:lstStyle/>
        <a:p>
          <a:endParaRPr lang="en-US"/>
        </a:p>
      </dgm:t>
    </dgm:pt>
    <dgm:pt modelId="{F828E072-068B-41EE-88F9-A560CA85501A}">
      <dgm:prSet phldrT="[Text]"/>
      <dgm:spPr/>
      <dgm:t>
        <a:bodyPr/>
        <a:lstStyle/>
        <a:p>
          <a:r>
            <a:rPr lang="en-US" dirty="0"/>
            <a:t>Promotion of SDGs’ implementation </a:t>
          </a:r>
        </a:p>
      </dgm:t>
    </dgm:pt>
    <dgm:pt modelId="{865FF5CE-645A-4452-B858-FC3C44F66002}" type="parTrans" cxnId="{711F4B9C-4180-4143-9974-D995ADFB12C2}">
      <dgm:prSet/>
      <dgm:spPr/>
      <dgm:t>
        <a:bodyPr/>
        <a:lstStyle/>
        <a:p>
          <a:endParaRPr lang="en-US"/>
        </a:p>
      </dgm:t>
    </dgm:pt>
    <dgm:pt modelId="{320E6F36-4E84-44A8-9B87-703FCC8C2E15}" type="sibTrans" cxnId="{711F4B9C-4180-4143-9974-D995ADFB12C2}">
      <dgm:prSet/>
      <dgm:spPr/>
      <dgm:t>
        <a:bodyPr/>
        <a:lstStyle/>
        <a:p>
          <a:endParaRPr lang="en-US"/>
        </a:p>
      </dgm:t>
    </dgm:pt>
    <dgm:pt modelId="{93636E05-E463-4DD0-8F10-D7BB7EB6138E}">
      <dgm:prSet phldrT="[Text]"/>
      <dgm:spPr/>
      <dgm:t>
        <a:bodyPr/>
        <a:lstStyle/>
        <a:p>
          <a:r>
            <a:rPr lang="en-GB" dirty="0"/>
            <a:t>Capacities of the National Development Council and MEDT supported</a:t>
          </a:r>
          <a:endParaRPr lang="en-US" dirty="0"/>
        </a:p>
      </dgm:t>
    </dgm:pt>
    <dgm:pt modelId="{13619AB6-AEFB-4150-BA3D-8BDE8AD77136}" type="parTrans" cxnId="{541DCCCB-9FBE-41BF-94A6-A51B49D1BF44}">
      <dgm:prSet/>
      <dgm:spPr/>
      <dgm:t>
        <a:bodyPr/>
        <a:lstStyle/>
        <a:p>
          <a:endParaRPr lang="en-US"/>
        </a:p>
      </dgm:t>
    </dgm:pt>
    <dgm:pt modelId="{01CFFA3F-3285-4351-93F7-A71F6EE25F59}" type="sibTrans" cxnId="{541DCCCB-9FBE-41BF-94A6-A51B49D1BF44}">
      <dgm:prSet/>
      <dgm:spPr/>
      <dgm:t>
        <a:bodyPr/>
        <a:lstStyle/>
        <a:p>
          <a:endParaRPr lang="en-US"/>
        </a:p>
      </dgm:t>
    </dgm:pt>
    <dgm:pt modelId="{9802D080-8688-4D1A-BE16-C4A0B16A0960}">
      <dgm:prSet phldrT="[Text]"/>
      <dgm:spPr/>
      <dgm:t>
        <a:bodyPr/>
        <a:lstStyle/>
        <a:p>
          <a:r>
            <a:rPr lang="en-GB" dirty="0"/>
            <a:t>Public awareness to promote multi-stakeholder dialogue strengthened</a:t>
          </a:r>
          <a:endParaRPr lang="en-US" dirty="0"/>
        </a:p>
      </dgm:t>
    </dgm:pt>
    <dgm:pt modelId="{C381142C-DA87-4866-818F-05C52B450863}" type="parTrans" cxnId="{C16508D4-6C61-46F4-91E2-6489120AC1EF}">
      <dgm:prSet/>
      <dgm:spPr/>
      <dgm:t>
        <a:bodyPr/>
        <a:lstStyle/>
        <a:p>
          <a:endParaRPr lang="en-US"/>
        </a:p>
      </dgm:t>
    </dgm:pt>
    <dgm:pt modelId="{841B2090-A430-468B-B931-01577FF44246}" type="sibTrans" cxnId="{C16508D4-6C61-46F4-91E2-6489120AC1EF}">
      <dgm:prSet/>
      <dgm:spPr/>
      <dgm:t>
        <a:bodyPr/>
        <a:lstStyle/>
        <a:p>
          <a:endParaRPr lang="en-US"/>
        </a:p>
      </dgm:t>
    </dgm:pt>
    <dgm:pt modelId="{6C97D3B0-83B5-4A43-85E1-4C1C43548118}" type="pres">
      <dgm:prSet presAssocID="{7F064156-3251-444B-91B9-605CF60C3C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BAC0B1-6909-4DC1-A7E7-656605051837}" type="pres">
      <dgm:prSet presAssocID="{2E564EBC-8D2B-4CDB-9FFB-A84B06AE2DF4}" presName="linNode" presStyleCnt="0"/>
      <dgm:spPr/>
    </dgm:pt>
    <dgm:pt modelId="{4885B497-B513-43C0-8FCB-157BAD55CBF4}" type="pres">
      <dgm:prSet presAssocID="{2E564EBC-8D2B-4CDB-9FFB-A84B06AE2DF4}" presName="parentShp" presStyleLbl="node1" presStyleIdx="0" presStyleCnt="2" custLinFactNeighborY="3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15DDB4-3F14-45E6-853C-863E6F8EEB38}" type="pres">
      <dgm:prSet presAssocID="{2E564EBC-8D2B-4CDB-9FFB-A84B06AE2DF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638A2-06DD-4085-B990-6028E796A751}" type="pres">
      <dgm:prSet presAssocID="{B4FB1AF6-7661-4F90-9303-820DE12DCA93}" presName="spacing" presStyleCnt="0"/>
      <dgm:spPr/>
    </dgm:pt>
    <dgm:pt modelId="{D2DB3CEA-A034-4EEE-80F8-20E47CDFCBE3}" type="pres">
      <dgm:prSet presAssocID="{F828E072-068B-41EE-88F9-A560CA85501A}" presName="linNode" presStyleCnt="0"/>
      <dgm:spPr/>
    </dgm:pt>
    <dgm:pt modelId="{3F2E028D-D5C0-4A60-863A-65322D06F2EA}" type="pres">
      <dgm:prSet presAssocID="{F828E072-068B-41EE-88F9-A560CA85501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1BC7B3-49DE-4944-BB79-1531161E2800}" type="pres">
      <dgm:prSet presAssocID="{F828E072-068B-41EE-88F9-A560CA85501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C87958-99B4-42FA-A114-682193574835}" type="presOf" srcId="{93636E05-E463-4DD0-8F10-D7BB7EB6138E}" destId="{4D1BC7B3-49DE-4944-BB79-1531161E2800}" srcOrd="0" destOrd="0" presId="urn:microsoft.com/office/officeart/2005/8/layout/vList6"/>
    <dgm:cxn modelId="{711F4B9C-4180-4143-9974-D995ADFB12C2}" srcId="{7F064156-3251-444B-91B9-605CF60C3CAA}" destId="{F828E072-068B-41EE-88F9-A560CA85501A}" srcOrd="1" destOrd="0" parTransId="{865FF5CE-645A-4452-B858-FC3C44F66002}" sibTransId="{320E6F36-4E84-44A8-9B87-703FCC8C2E15}"/>
    <dgm:cxn modelId="{C16508D4-6C61-46F4-91E2-6489120AC1EF}" srcId="{F828E072-068B-41EE-88F9-A560CA85501A}" destId="{9802D080-8688-4D1A-BE16-C4A0B16A0960}" srcOrd="1" destOrd="0" parTransId="{C381142C-DA87-4866-818F-05C52B450863}" sibTransId="{841B2090-A430-468B-B931-01577FF44246}"/>
    <dgm:cxn modelId="{CA14C8B1-E03A-413F-94B3-3129BE2A5662}" type="presOf" srcId="{DE4F8F6D-6F1E-48D2-9125-D0D62408EC9A}" destId="{4115DDB4-3F14-45E6-853C-863E6F8EEB38}" srcOrd="0" destOrd="1" presId="urn:microsoft.com/office/officeart/2005/8/layout/vList6"/>
    <dgm:cxn modelId="{9145A2FC-36FC-4CE6-95CA-A5145C3AC952}" type="presOf" srcId="{2E564EBC-8D2B-4CDB-9FFB-A84B06AE2DF4}" destId="{4885B497-B513-43C0-8FCB-157BAD55CBF4}" srcOrd="0" destOrd="0" presId="urn:microsoft.com/office/officeart/2005/8/layout/vList6"/>
    <dgm:cxn modelId="{726BFEED-96F9-4F61-BB3E-30C4B2144E26}" type="presOf" srcId="{F828E072-068B-41EE-88F9-A560CA85501A}" destId="{3F2E028D-D5C0-4A60-863A-65322D06F2EA}" srcOrd="0" destOrd="0" presId="urn:microsoft.com/office/officeart/2005/8/layout/vList6"/>
    <dgm:cxn modelId="{874BDDF9-3094-4346-B2A8-611704AA9E6E}" type="presOf" srcId="{7F064156-3251-444B-91B9-605CF60C3CAA}" destId="{6C97D3B0-83B5-4A43-85E1-4C1C43548118}" srcOrd="0" destOrd="0" presId="urn:microsoft.com/office/officeart/2005/8/layout/vList6"/>
    <dgm:cxn modelId="{E22AF0C2-A96E-451D-91D4-AF9C35670767}" srcId="{2E564EBC-8D2B-4CDB-9FFB-A84B06AE2DF4}" destId="{8E0FFF24-E391-4810-A3D3-7B40A5AE5921}" srcOrd="0" destOrd="0" parTransId="{6E30C5C5-3AEE-4149-8EB3-FFEED62EA76B}" sibTransId="{FD72C1B9-5DA7-4DA1-BCA0-EB71FDB1C188}"/>
    <dgm:cxn modelId="{29F1EE80-7606-4E1F-A2EB-CA0A4224036B}" srcId="{2E564EBC-8D2B-4CDB-9FFB-A84B06AE2DF4}" destId="{DE4F8F6D-6F1E-48D2-9125-D0D62408EC9A}" srcOrd="1" destOrd="0" parTransId="{5F7E342F-92E3-4082-ACAC-F94DD34EFC57}" sibTransId="{93975546-D5E2-44DB-8585-32F677D00A0E}"/>
    <dgm:cxn modelId="{541DCCCB-9FBE-41BF-94A6-A51B49D1BF44}" srcId="{F828E072-068B-41EE-88F9-A560CA85501A}" destId="{93636E05-E463-4DD0-8F10-D7BB7EB6138E}" srcOrd="0" destOrd="0" parTransId="{13619AB6-AEFB-4150-BA3D-8BDE8AD77136}" sibTransId="{01CFFA3F-3285-4351-93F7-A71F6EE25F59}"/>
    <dgm:cxn modelId="{C600D7F1-A4C0-452B-920C-EC07655DC020}" type="presOf" srcId="{9802D080-8688-4D1A-BE16-C4A0B16A0960}" destId="{4D1BC7B3-49DE-4944-BB79-1531161E2800}" srcOrd="0" destOrd="1" presId="urn:microsoft.com/office/officeart/2005/8/layout/vList6"/>
    <dgm:cxn modelId="{55BDF119-C214-4822-A0FA-CEDBE00C4E16}" srcId="{7F064156-3251-444B-91B9-605CF60C3CAA}" destId="{2E564EBC-8D2B-4CDB-9FFB-A84B06AE2DF4}" srcOrd="0" destOrd="0" parTransId="{10C1741F-EB8D-4C7A-A4CE-41DBF8B6F137}" sibTransId="{B4FB1AF6-7661-4F90-9303-820DE12DCA93}"/>
    <dgm:cxn modelId="{9534A363-221B-4C49-B699-43838A54D2A7}" type="presOf" srcId="{8E0FFF24-E391-4810-A3D3-7B40A5AE5921}" destId="{4115DDB4-3F14-45E6-853C-863E6F8EEB38}" srcOrd="0" destOrd="0" presId="urn:microsoft.com/office/officeart/2005/8/layout/vList6"/>
    <dgm:cxn modelId="{35773E32-932D-4C0D-8055-D4A67B526C4A}" type="presParOf" srcId="{6C97D3B0-83B5-4A43-85E1-4C1C43548118}" destId="{F0BAC0B1-6909-4DC1-A7E7-656605051837}" srcOrd="0" destOrd="0" presId="urn:microsoft.com/office/officeart/2005/8/layout/vList6"/>
    <dgm:cxn modelId="{4E179DFD-8EC4-41BE-BE0E-A68BA04DE32F}" type="presParOf" srcId="{F0BAC0B1-6909-4DC1-A7E7-656605051837}" destId="{4885B497-B513-43C0-8FCB-157BAD55CBF4}" srcOrd="0" destOrd="0" presId="urn:microsoft.com/office/officeart/2005/8/layout/vList6"/>
    <dgm:cxn modelId="{B89BA7B9-9477-4CED-B01D-12D230340435}" type="presParOf" srcId="{F0BAC0B1-6909-4DC1-A7E7-656605051837}" destId="{4115DDB4-3F14-45E6-853C-863E6F8EEB38}" srcOrd="1" destOrd="0" presId="urn:microsoft.com/office/officeart/2005/8/layout/vList6"/>
    <dgm:cxn modelId="{32205CB8-339D-4E18-9427-2649E699F826}" type="presParOf" srcId="{6C97D3B0-83B5-4A43-85E1-4C1C43548118}" destId="{39F638A2-06DD-4085-B990-6028E796A751}" srcOrd="1" destOrd="0" presId="urn:microsoft.com/office/officeart/2005/8/layout/vList6"/>
    <dgm:cxn modelId="{114ED26E-8867-4535-9C62-BF5B5F63AA71}" type="presParOf" srcId="{6C97D3B0-83B5-4A43-85E1-4C1C43548118}" destId="{D2DB3CEA-A034-4EEE-80F8-20E47CDFCBE3}" srcOrd="2" destOrd="0" presId="urn:microsoft.com/office/officeart/2005/8/layout/vList6"/>
    <dgm:cxn modelId="{F720160A-22A2-4348-8951-6480B3279736}" type="presParOf" srcId="{D2DB3CEA-A034-4EEE-80F8-20E47CDFCBE3}" destId="{3F2E028D-D5C0-4A60-863A-65322D06F2EA}" srcOrd="0" destOrd="0" presId="urn:microsoft.com/office/officeart/2005/8/layout/vList6"/>
    <dgm:cxn modelId="{D6C1B67F-5C93-48B7-83F7-7968F69D1A49}" type="presParOf" srcId="{D2DB3CEA-A034-4EEE-80F8-20E47CDFCBE3}" destId="{4D1BC7B3-49DE-4944-BB79-1531161E28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6027-0B3F-422A-B7DC-F01EBA5EF319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B29F-0C48-4413-AA90-031D1534AB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4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formula for SDG localization</a:t>
            </a:r>
          </a:p>
          <a:p>
            <a:endParaRPr lang="en-US" dirty="0"/>
          </a:p>
          <a:p>
            <a:r>
              <a:rPr lang="en-US" dirty="0"/>
              <a:t>But</a:t>
            </a:r>
            <a:r>
              <a:rPr lang="en-US" baseline="0" dirty="0"/>
              <a:t> some key elements have been identified</a:t>
            </a:r>
          </a:p>
          <a:p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These are not linear steps and many can be done simultaneously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All elements are also driven by a multi-stakeholder process to help ensure full 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2E5E-F4E9-4AA0-9988-43F04CDD4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F146-8427-48A7-9F4F-D4BDA63E40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2060"/>
                </a:solidFill>
              </a:rPr>
              <a:t>Output 1. Prioritized  </a:t>
            </a:r>
            <a:r>
              <a:rPr lang="en-US" sz="1400" dirty="0">
                <a:solidFill>
                  <a:srgbClr val="002060"/>
                </a:solidFill>
              </a:rPr>
              <a:t>SDGs are nationally adapted and included into national monitoring frameworks </a:t>
            </a:r>
          </a:p>
          <a:p>
            <a:pPr marL="0" indent="0">
              <a:buNone/>
            </a:pPr>
            <a:r>
              <a:rPr lang="en-US" sz="1200" dirty="0"/>
              <a:t>-</a:t>
            </a:r>
            <a:r>
              <a:rPr lang="en-GB" sz="1200" b="1" u="sng" dirty="0"/>
              <a:t>  Activity Result 1:</a:t>
            </a:r>
            <a:r>
              <a:rPr lang="en-GB" sz="1200" b="1" dirty="0"/>
              <a:t> </a:t>
            </a:r>
            <a:r>
              <a:rPr lang="en-GB" sz="1200" dirty="0"/>
              <a:t>Monitoring and reporting system of the national strategies aligned with SDGs </a:t>
            </a:r>
            <a:endParaRPr lang="en-US" sz="1200" dirty="0"/>
          </a:p>
          <a:p>
            <a:pPr>
              <a:buFontTx/>
              <a:buChar char="-"/>
            </a:pPr>
            <a:r>
              <a:rPr lang="en-GB" sz="1200" b="1" u="sng" dirty="0"/>
              <a:t>Activity Result 2:</a:t>
            </a:r>
            <a:r>
              <a:rPr lang="en-GB" sz="1200" b="1" dirty="0"/>
              <a:t> </a:t>
            </a:r>
            <a:r>
              <a:rPr lang="en-GB" sz="1200" dirty="0"/>
              <a:t>Improve the process of  elaboration, implementation and M&amp;E of the sub-national level development programmes and their alignment with NDS/MTDP/SDGs</a:t>
            </a:r>
          </a:p>
          <a:p>
            <a:pPr>
              <a:buFontTx/>
              <a:buChar char="-"/>
            </a:pPr>
            <a:r>
              <a:rPr lang="en-GB" sz="1200" b="1" u="sng" dirty="0"/>
              <a:t>Activity Result 3:</a:t>
            </a:r>
            <a:r>
              <a:rPr lang="en-GB" sz="1200" b="1" dirty="0"/>
              <a:t> </a:t>
            </a:r>
            <a:r>
              <a:rPr lang="en-GB" sz="1200" dirty="0"/>
              <a:t>Strengthening reporting system for sub-national, national and sectoral strategies linked to the prioritised SDGs </a:t>
            </a:r>
            <a:endParaRPr lang="en-US" sz="1200" dirty="0"/>
          </a:p>
          <a:p>
            <a:r>
              <a:rPr lang="en-US" sz="1400" b="1" dirty="0">
                <a:solidFill>
                  <a:srgbClr val="002060"/>
                </a:solidFill>
              </a:rPr>
              <a:t>Output 2. </a:t>
            </a:r>
            <a:r>
              <a:rPr lang="en-US" sz="1400" dirty="0">
                <a:solidFill>
                  <a:srgbClr val="002060"/>
                </a:solidFill>
              </a:rPr>
              <a:t>Promotion of the Sustainable Development Agenda 2030 to operationalize SDG implementation and strengthen public awareness and citizens engagement </a:t>
            </a:r>
          </a:p>
          <a:p>
            <a:pPr marL="0" indent="0">
              <a:buNone/>
            </a:pPr>
            <a:r>
              <a:rPr lang="en-US" sz="1100" dirty="0"/>
              <a:t>-</a:t>
            </a:r>
            <a:r>
              <a:rPr lang="en-GB" sz="1100" b="1" u="sng" dirty="0"/>
              <a:t>  Activity Result 1:</a:t>
            </a:r>
            <a:r>
              <a:rPr lang="en-GB" sz="1100" b="1" dirty="0"/>
              <a:t> </a:t>
            </a:r>
            <a:r>
              <a:rPr lang="en-GB" sz="1100" dirty="0"/>
              <a:t>Support capacities of the National Development Council and MEDT as coordinating agency to plan, review and report on SDGs implementation  </a:t>
            </a:r>
            <a:endParaRPr lang="en-US" sz="1100" dirty="0"/>
          </a:p>
          <a:p>
            <a:pPr marL="0" indent="0">
              <a:buNone/>
            </a:pPr>
            <a:r>
              <a:rPr lang="en-GB" sz="1100" b="1" dirty="0"/>
              <a:t>-Activity Result 2: </a:t>
            </a:r>
            <a:r>
              <a:rPr lang="en-GB" sz="1100" dirty="0"/>
              <a:t>Strengthening public awareness to promote multi-stakeholder dialogue on Agenda 2030 – SDGs, NDS/MTDP  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B29F-0C48-4413-AA90-031D1534AB3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BAA6-5C02-464D-9651-7B28753BBC0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6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8500"/>
            <a:ext cx="4649787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BAA6-5C02-464D-9651-7B28753BBC0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03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Rapid Integrated Assessment:</a:t>
            </a: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 mapping of SDGs (goals and targets) against national/sub-national priorities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 to determine the readiness of a country to embark on SDG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Ensure appropriate institutional ownership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Balancing between sectoral and cross-sectoral actions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Setting up an institution responsible for inter-ministerial coordination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Learn from the ‘forgotten’ MDGs </a:t>
            </a:r>
            <a:r>
              <a:rPr lang="en-US" dirty="0"/>
              <a:t>(those goals/targets that were the least mainstreamed into national or local development strategies/plans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B29F-0C48-4413-AA90-031D1534AB3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8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/>
            <a:r>
              <a:rPr lang="en-US" altLang="en-US" sz="2200" i="1" dirty="0">
                <a:solidFill>
                  <a:schemeClr val="bg1"/>
                </a:solidFill>
              </a:rPr>
              <a:t>The objective of the assessment:</a:t>
            </a:r>
          </a:p>
          <a:p>
            <a:pPr marL="912813" lvl="1" indent="-342900">
              <a:buAutoNum type="arabicParenR"/>
            </a:pPr>
            <a:r>
              <a:rPr lang="en-US" altLang="en-US" sz="2200" dirty="0">
                <a:solidFill>
                  <a:schemeClr val="bg1"/>
                </a:solidFill>
              </a:rPr>
              <a:t>Gap analysis of the SDG targets not prioritized </a:t>
            </a:r>
          </a:p>
          <a:p>
            <a:pPr marL="912813" lvl="1" indent="-342900">
              <a:buAutoNum type="arabicParenR"/>
            </a:pPr>
            <a:r>
              <a:rPr lang="en-US" altLang="en-US" sz="2200" dirty="0">
                <a:solidFill>
                  <a:schemeClr val="bg1"/>
                </a:solidFill>
              </a:rPr>
              <a:t>Identify SDG targets that have been prioritized by multiple sectors</a:t>
            </a:r>
          </a:p>
          <a:p>
            <a:pPr marL="912813" lvl="1" indent="-342900">
              <a:buFontTx/>
              <a:buAutoNum type="arabicParenR"/>
            </a:pPr>
            <a:r>
              <a:rPr lang="en-US" altLang="en-US" sz="2200" dirty="0">
                <a:solidFill>
                  <a:schemeClr val="bg1"/>
                </a:solidFill>
              </a:rPr>
              <a:t>Identify sectors where actions can impact multiple SDGs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B29F-0C48-4413-AA90-031D1534AB3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tg-Cyrl-TJ" dirty="0"/>
              <a:t>For</a:t>
            </a:r>
            <a:r>
              <a:rPr lang="en-US" altLang="tg-Cyrl-TJ" baseline="0" dirty="0"/>
              <a:t> discussion and this slide will be revised and translated into English</a:t>
            </a:r>
            <a:endParaRPr lang="ru-RU" altLang="tg-Cyrl-TJ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893" indent="-2688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5220" indent="-2150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5308" indent="-2150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5396" indent="-2150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65484" indent="-2150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95572" indent="-2150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25660" indent="-2150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5748" indent="-2150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989502-ABE0-43FE-A3DB-2F9870B577B7}" type="slidenum">
              <a:rPr lang="ru-RU" altLang="tg-Cyrl-TJ"/>
              <a:pPr/>
              <a:t>6</a:t>
            </a:fld>
            <a:endParaRPr lang="ru-RU" altLang="tg-Cyrl-TJ"/>
          </a:p>
        </p:txBody>
      </p:sp>
    </p:spTree>
    <p:extLst>
      <p:ext uri="{BB962C8B-B14F-4D97-AF65-F5344CB8AC3E}">
        <p14:creationId xmlns:p14="http://schemas.microsoft.com/office/powerpoint/2010/main" val="127580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High level of alignment is observed in targets including emphasis on SDG </a:t>
            </a:r>
            <a:r>
              <a:rPr lang="ru-RU" alt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3 (</a:t>
            </a:r>
            <a:r>
              <a:rPr lang="en-US" alt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health – 85%), SDG 5 (gender - 89%) , SDG 1 (well-being- 71%), SDG 8 (Growth and Jobs – 83%), SDG 9 (infrastructure and industrialization  - 100% ); SDG 6 (Water – 100%);  SDG 13 (climate change – 60%); SDG 15 (lands – 58%); SDG 17 (partnerships – 58%);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Medium level of alignment is observed in the priority areas of SDG 4 (education – 80%), </a:t>
            </a:r>
            <a:r>
              <a:rPr lang="en-US" alt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SDG 16 (inclusive societies – 50%), S</a:t>
            </a:r>
            <a:r>
              <a:rPr lang="en-US" alt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DG 10 (inequality – 50%), SDG 11 (cities – 40%);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Least level of alignment is observed in SDG 14 (oceans – 0%); SDG 12 (consumption and production – 27%)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sz="1200" b="1" dirty="0">
                <a:latin typeface="Calibri" panose="020F0502020204030204" pitchFamily="34" charset="0"/>
              </a:rPr>
              <a:t>“Means of implementation” </a:t>
            </a:r>
            <a:r>
              <a:rPr lang="en-US" sz="1200" dirty="0">
                <a:latin typeface="Calibri" panose="020F0502020204030204" pitchFamily="34" charset="0"/>
              </a:rPr>
              <a:t>are completely or partially missed for priorities in SDG 8 (growth and jobs); SDG 10 (inequality); SDG 12 (consumption and production); SDG 13 (Climate Change);  SDG 16 (inclusive societies) </a:t>
            </a:r>
            <a:endParaRPr lang="en-US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B29F-0C48-4413-AA90-031D1534AB3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7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= nationally reported</a:t>
            </a:r>
            <a:r>
              <a:rPr lang="en-US" baseline="0" dirty="0"/>
              <a:t> as achieved; Blue – nationally reported as achieved; Yellow = terra incognita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B29F-0C48-4413-AA90-031D1534AB3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6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F146-8427-48A7-9F4F-D4BDA63E40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F146-8427-48A7-9F4F-D4BDA63E40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F146-8427-48A7-9F4F-D4BDA63E40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35" y="238548"/>
            <a:ext cx="8657327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43034" y="854994"/>
            <a:ext cx="8657327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8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21.11.2016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5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35DF-47BD-4DEC-8050-BA795475197F}" type="datetimeFigureOut">
              <a:rPr lang="en-IN" smtClean="0"/>
              <a:t>21-11-2016</a:t>
            </a:fld>
            <a:endParaRPr lang="en-I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C465-CF19-4294-8050-A30DC68D464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184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1D2C-698B-4BFF-A987-9E999FC7EA58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D2C3-5DC2-4F3F-A3F4-025A225CA2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Danilova-cross@undp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824" y="-152400"/>
            <a:ext cx="6425624" cy="289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5445"/>
            <a:ext cx="8717251" cy="838200"/>
          </a:xfrm>
        </p:spPr>
        <p:txBody>
          <a:bodyPr>
            <a:noAutofit/>
          </a:bodyPr>
          <a:lstStyle/>
          <a:p>
            <a:r>
              <a:rPr lang="en-US" sz="3600" b="1" dirty="0"/>
              <a:t>Implementing the 2030 Agenda in Tajikistan: SDG Rapid Integrated Policy Assessment</a:t>
            </a:r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76200"/>
            <a:ext cx="1981200" cy="16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4466" y="4138614"/>
            <a:ext cx="9049534" cy="18288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Elena Danilova-Cross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UNDP Istanbul Regional Hub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GB" sz="2000" i="1" dirty="0">
                <a:solidFill>
                  <a:schemeClr val="tx1"/>
                </a:solidFill>
              </a:rPr>
              <a:t>Development Coordination Council </a:t>
            </a:r>
            <a:r>
              <a:rPr lang="en-US" sz="2000" i="1" dirty="0">
                <a:solidFill>
                  <a:schemeClr val="tx1"/>
                </a:solidFill>
              </a:rPr>
              <a:t>Retreat 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preparation guidance for Cluster and Working Group Leads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Dushanbe, 21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26570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100" y="990600"/>
            <a:ext cx="88895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altLang="en-US" sz="2400" b="1" i="1" dirty="0"/>
              <a:t>Sectoral strategies with well-address cross-sectoral nature of SDGs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000" u="sng" dirty="0">
                <a:solidFill>
                  <a:srgbClr val="00B050"/>
                </a:solidFill>
                <a:latin typeface="Calibri" panose="020F0502020204030204" pitchFamily="34" charset="0"/>
              </a:rPr>
              <a:t>Water </a:t>
            </a:r>
            <a:r>
              <a:rPr lang="en-US" altLang="en-US" sz="2000" u="sng" dirty="0" err="1">
                <a:solidFill>
                  <a:srgbClr val="00B050"/>
                </a:solidFill>
                <a:latin typeface="Calibri" panose="020F0502020204030204" pitchFamily="34" charset="0"/>
              </a:rPr>
              <a:t>Programme</a:t>
            </a:r>
            <a:r>
              <a:rPr lang="en-US" altLang="en-US" sz="2000" u="sng" dirty="0">
                <a:solidFill>
                  <a:srgbClr val="00B050"/>
                </a:solidFill>
                <a:latin typeface="Calibri" panose="020F0502020204030204" pitchFamily="34" charset="0"/>
              </a:rPr>
              <a:t> up to 2025 </a:t>
            </a:r>
            <a:r>
              <a:rPr lang="en-US" alt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covers SDG 6 on water, SDG 1 on well being, SDG 7 on Energy, SDG 9 on infrastructure, SDG 16 on inclusive societies and SDG 17 on partnerships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000" u="sng" dirty="0">
                <a:solidFill>
                  <a:srgbClr val="00B050"/>
                </a:solidFill>
                <a:latin typeface="Calibri" panose="020F0502020204030204" pitchFamily="34" charset="0"/>
              </a:rPr>
              <a:t>State Ecological program up to 2019 </a:t>
            </a:r>
            <a:r>
              <a:rPr lang="en-US" alt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covers SDG 6 on water, SDG 7 on Energy, SDG 1 on poverty, SDG 2 on hunger, SDG 15 on lands, SDG 13 on climate change, SDG 12 on SCP and SDG 11 on cities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000" u="sng" dirty="0">
                <a:solidFill>
                  <a:srgbClr val="00B050"/>
                </a:solidFill>
                <a:latin typeface="Calibri" panose="020F0502020204030204" pitchFamily="34" charset="0"/>
              </a:rPr>
              <a:t>Agricultural Reforms program up to 2020 </a:t>
            </a:r>
            <a:r>
              <a:rPr lang="en-US" alt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is the most cross-sectoral of all: it is present in SDGs 1,2,5,6,8,12 and 13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rgbClr val="002060"/>
                </a:solidFill>
              </a:rPr>
              <a:t>Labour</a:t>
            </a:r>
            <a:r>
              <a:rPr lang="en-US" altLang="en-US" sz="2000" dirty="0">
                <a:solidFill>
                  <a:srgbClr val="002060"/>
                </a:solidFill>
              </a:rPr>
              <a:t> Market development strategy up to 2020 is a matter of concern it terms of having rather limited cross-sectoral presence ( only in SDGs 1,3,8 and 10), while this sector is an “enabler” or accelerator for lifting up many other SDGs</a:t>
            </a:r>
          </a:p>
          <a:p>
            <a:pPr marL="114300"/>
            <a:endParaRPr lang="en-US" altLang="en-US" sz="2400" dirty="0">
              <a:solidFill>
                <a:srgbClr val="002060"/>
              </a:solidFill>
            </a:endParaRPr>
          </a:p>
          <a:p>
            <a:pPr marL="114300"/>
            <a:r>
              <a:rPr lang="en-US" altLang="en-US" sz="2400" b="1" i="1" dirty="0"/>
              <a:t>Sector-specific strategies that are working in silos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000" u="sng" dirty="0">
                <a:solidFill>
                  <a:srgbClr val="C00000"/>
                </a:solidFill>
              </a:rPr>
              <a:t>Health up to 2022 </a:t>
            </a:r>
            <a:r>
              <a:rPr lang="en-US" altLang="en-US" sz="2000" dirty="0">
                <a:solidFill>
                  <a:srgbClr val="C00000"/>
                </a:solidFill>
              </a:rPr>
              <a:t>is only covering SDG 3 on health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000" u="sng" dirty="0">
                <a:solidFill>
                  <a:srgbClr val="C00000"/>
                </a:solidFill>
              </a:rPr>
              <a:t>Domestic Violence up to 2023 </a:t>
            </a:r>
            <a:r>
              <a:rPr lang="en-US" altLang="en-US" sz="2000" dirty="0">
                <a:solidFill>
                  <a:srgbClr val="C00000"/>
                </a:solidFill>
              </a:rPr>
              <a:t>is mostly targeting SDG 5 on gender and is also represented in SDG 1 (well-being) and SDG 3 (health)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70243"/>
            <a:ext cx="8280950" cy="4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877806" y="238492"/>
            <a:ext cx="746760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8" b="1" dirty="0">
                <a:solidFill>
                  <a:schemeClr val="accent1">
                    <a:lumMod val="75000"/>
                  </a:schemeClr>
                </a:solidFill>
              </a:rPr>
              <a:t>Cross-sectoral gap analysis (Tajikistan)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238492"/>
            <a:ext cx="358286" cy="7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093" y="76200"/>
            <a:ext cx="5867399" cy="723738"/>
          </a:xfrm>
        </p:spPr>
        <p:txBody>
          <a:bodyPr>
            <a:noAutofit/>
          </a:bodyPr>
          <a:lstStyle/>
          <a:p>
            <a:pPr algn="ctr" defTabSz="1072866">
              <a:lnSpc>
                <a:spcPct val="100000"/>
              </a:lnSpc>
              <a:defRPr/>
            </a:pPr>
            <a:r>
              <a:rPr lang="en-US" sz="3508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508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Taking the assessment forward: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Policy implementation - KAZ</a:t>
            </a:r>
            <a:r>
              <a:rPr lang="en-US" sz="3508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508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50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-1773" y="2004292"/>
            <a:ext cx="9154863" cy="48537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465138" indent="-344488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altLang="en-US" sz="4600" dirty="0"/>
              <a:t>Consider the nature of the gaps and their relevance in Kazakhstan’s context; based on this, determine nationally appropriate targets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altLang="en-US" sz="4600" dirty="0"/>
              <a:t>Whole of government approach to attaining SDGs—Minister-level cabinet member or dedicated team in charge of coordinated implementation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altLang="en-US" sz="4600" dirty="0"/>
              <a:t>SDG Dashboard populated with timely, policy-relevant data to facilitate aligning plans with targets; making choices on actions; and </a:t>
            </a:r>
            <a:r>
              <a:rPr lang="en-US" sz="4600" dirty="0"/>
              <a:t>adapting policies for anticipated constraints: technological change; globalization; urbanization; demographic shifts; and for aggregate limits on development paths.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sz="4600" dirty="0"/>
              <a:t>Policy reforms to set incentives right for private sector to drive sustainable human development forward, e.g., carbon pricing that reflects global social/environmental costs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sz="4600" dirty="0"/>
              <a:t>Seize synergies from aligning national implementation with international context—SDG 17.</a:t>
            </a:r>
            <a:endParaRPr lang="en-US" altLang="en-US" sz="4600" dirty="0"/>
          </a:p>
          <a:p>
            <a:pPr marL="342900" indent="-285750">
              <a:buFont typeface="Wingdings" panose="05000000000000000000" pitchFamily="2" charset="2"/>
              <a:buChar char="q"/>
            </a:pPr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76200"/>
            <a:ext cx="358286" cy="723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684" y="873259"/>
            <a:ext cx="6162036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chemeClr val="bg1"/>
                </a:solidFill>
                <a:latin typeface="FontAwesome"/>
              </a:rPr>
              <a:t>Putting in place a policy framework that supports SDG achievement is a critical step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chemeClr val="bg1"/>
                </a:solidFill>
                <a:latin typeface="FontAwesome"/>
              </a:rPr>
              <a:t>Policies as effective as their implementation </a:t>
            </a:r>
            <a:endParaRPr lang="en-US" sz="2200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Image result for road de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04" y="0"/>
            <a:ext cx="28566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0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302" y="76200"/>
            <a:ext cx="6137697" cy="723738"/>
          </a:xfrm>
        </p:spPr>
        <p:txBody>
          <a:bodyPr>
            <a:noAutofit/>
          </a:bodyPr>
          <a:lstStyle/>
          <a:p>
            <a:pPr algn="ctr" defTabSz="1072866">
              <a:lnSpc>
                <a:spcPct val="1000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Taking the assessment forward: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ACCELERATION and Synergies - KAZ</a:t>
            </a:r>
            <a:endParaRPr lang="en-US" sz="350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0" y="2577345"/>
            <a:ext cx="9144000" cy="42806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sz="2200" dirty="0"/>
              <a:t>Look beyond direct, linear, isolated effects: (</a:t>
            </a:r>
            <a:r>
              <a:rPr lang="en-US" sz="2200" dirty="0" err="1"/>
              <a:t>i</a:t>
            </a:r>
            <a:r>
              <a:rPr lang="en-US" sz="2200" dirty="0"/>
              <a:t>) SDGs, countries &amp; regions interact; (ii) externalities, public goods, returns to scale can lead to market failures; (3) feedback loops set in motion can have large cumulative effects, shaping development path &amp; requiring </a:t>
            </a:r>
            <a:r>
              <a:rPr lang="en-US" sz="2200" dirty="0" err="1"/>
              <a:t>reoptimization</a:t>
            </a:r>
            <a:r>
              <a:rPr lang="en-US" sz="2200" dirty="0"/>
              <a:t> 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altLang="en-US" sz="2200" dirty="0"/>
              <a:t>Improved institutional arrangements will help achieve Goal 16 and help create favorable conditions for achieving targets of many other Goals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altLang="en-US" sz="2200" dirty="0"/>
              <a:t>Prioritizing the integration of Goal 5 targets on gender equality and women’s empowerment addresses multiple economic and social goals</a:t>
            </a:r>
          </a:p>
          <a:p>
            <a:pPr marL="465138" indent="-344488">
              <a:buFont typeface="Wingdings" panose="05000000000000000000" pitchFamily="2" charset="2"/>
              <a:buChar char="q"/>
            </a:pPr>
            <a:r>
              <a:rPr lang="en-US" altLang="en-US" sz="2200" dirty="0"/>
              <a:t>Emphasis on transition to green economy, energy efficiency, water management in development planning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" y="28353"/>
            <a:ext cx="358286" cy="723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011" y="986462"/>
            <a:ext cx="586740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chemeClr val="bg1"/>
                </a:solidFill>
                <a:latin typeface="FontAwesome"/>
              </a:rPr>
              <a:t>Identify enabling activities that accelerate progress across a range of SDGs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chemeClr val="bg1"/>
                </a:solidFill>
                <a:latin typeface="FontAwesome"/>
              </a:rPr>
              <a:t>Cross-sectoral solutions and data to support analysis</a:t>
            </a:r>
            <a:endParaRPr lang="en-US" sz="22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91" y="0"/>
            <a:ext cx="2907342" cy="1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51520" y="206084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cs typeface="Times New Roman" pitchFamily="18" charset="0"/>
              </a:rPr>
              <a:t>Total cost estimate</a:t>
            </a:r>
            <a:r>
              <a:rPr lang="tg-Cyrl-TJ" altLang="en-US" sz="2000" dirty="0">
                <a:cs typeface="Times New Roman" pitchFamily="18" charset="0"/>
              </a:rPr>
              <a:t> </a:t>
            </a:r>
          </a:p>
          <a:p>
            <a:pPr algn="ctr"/>
            <a:r>
              <a:rPr lang="tg-Cyrl-TJ" altLang="en-US" sz="2000" b="1" dirty="0">
                <a:cs typeface="Times New Roman" pitchFamily="18" charset="0"/>
              </a:rPr>
              <a:t>118.1 </a:t>
            </a:r>
            <a:r>
              <a:rPr lang="en-US" altLang="en-US" sz="2000" b="1" dirty="0" err="1">
                <a:cs typeface="Times New Roman" pitchFamily="18" charset="0"/>
              </a:rPr>
              <a:t>bln</a:t>
            </a:r>
            <a:r>
              <a:rPr lang="en-US" altLang="en-US" sz="2000" b="1" dirty="0">
                <a:cs typeface="Times New Roman" pitchFamily="18" charset="0"/>
              </a:rPr>
              <a:t> USD</a:t>
            </a:r>
            <a:r>
              <a:rPr lang="tg-Cyrl-TJ" altLang="en-US" sz="2000" b="1" dirty="0">
                <a:cs typeface="Times New Roman" pitchFamily="18" charset="0"/>
              </a:rPr>
              <a:t> </a:t>
            </a:r>
            <a:r>
              <a:rPr lang="tg-Cyrl-TJ" altLang="en-US" sz="2000" dirty="0">
                <a:cs typeface="Times New Roman" pitchFamily="18" charset="0"/>
              </a:rPr>
              <a:t>(</a:t>
            </a:r>
            <a:r>
              <a:rPr lang="en-US" altLang="en-US" sz="2000" dirty="0">
                <a:cs typeface="Times New Roman" pitchFamily="18" charset="0"/>
              </a:rPr>
              <a:t>in 2014 prices</a:t>
            </a:r>
            <a:r>
              <a:rPr lang="tg-Cyrl-TJ" altLang="en-US" sz="2000" dirty="0">
                <a:cs typeface="Times New Roman" pitchFamily="18" charset="0"/>
              </a:rPr>
              <a:t>)</a:t>
            </a:r>
            <a:endParaRPr lang="tg-Cyrl-TJ" altLang="en-US" sz="2000" b="1" dirty="0"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3568" y="214029"/>
            <a:ext cx="7992888" cy="746891"/>
            <a:chOff x="683568" y="214029"/>
            <a:chExt cx="7992888" cy="746891"/>
          </a:xfrm>
        </p:grpSpPr>
        <p:pic>
          <p:nvPicPr>
            <p:cNvPr id="7" name="Picture 2" descr="C:\Users\Шукухиддин\Desktop\SDGs\SDG_Logo_2016_R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4029"/>
              <a:ext cx="4104456" cy="74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Шукухиддин\Desktop\UNDP\undp_50_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53644"/>
              <a:ext cx="813977" cy="7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3"/>
          <p:cNvSpPr txBox="1">
            <a:spLocks/>
          </p:cNvSpPr>
          <p:nvPr/>
        </p:nvSpPr>
        <p:spPr>
          <a:xfrm>
            <a:off x="251520" y="1138734"/>
            <a:ext cx="86409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Source of NDS 2030 financing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36243106"/>
              </p:ext>
            </p:extLst>
          </p:nvPr>
        </p:nvGraphicFramePr>
        <p:xfrm>
          <a:off x="683568" y="2768734"/>
          <a:ext cx="7776864" cy="358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07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51520" y="206084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cs typeface="Times New Roman" pitchFamily="18" charset="0"/>
              </a:rPr>
              <a:t>Total cost estimate</a:t>
            </a:r>
            <a:r>
              <a:rPr lang="tg-Cyrl-TJ" altLang="en-US" sz="2000" dirty="0"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000" dirty="0">
                <a:cs typeface="Times New Roman" pitchFamily="18" charset="0"/>
              </a:rPr>
              <a:t>over</a:t>
            </a:r>
            <a:r>
              <a:rPr lang="tg-Cyrl-TJ" altLang="en-US" sz="2000" dirty="0">
                <a:cs typeface="Times New Roman" pitchFamily="18" charset="0"/>
              </a:rPr>
              <a:t> </a:t>
            </a:r>
            <a:r>
              <a:rPr lang="tg-Cyrl-TJ" altLang="en-US" sz="2000" b="1" dirty="0">
                <a:cs typeface="Times New Roman" pitchFamily="18" charset="0"/>
              </a:rPr>
              <a:t>25.5 </a:t>
            </a:r>
            <a:r>
              <a:rPr lang="en-US" altLang="en-US" sz="2000" b="1" dirty="0" err="1">
                <a:cs typeface="Times New Roman" pitchFamily="18" charset="0"/>
              </a:rPr>
              <a:t>bln</a:t>
            </a:r>
            <a:r>
              <a:rPr lang="en-US" altLang="en-US" sz="2000" b="1" dirty="0">
                <a:cs typeface="Times New Roman" pitchFamily="18" charset="0"/>
              </a:rPr>
              <a:t> USD</a:t>
            </a:r>
            <a:r>
              <a:rPr lang="tg-Cyrl-TJ" altLang="en-US" sz="2000" b="1" dirty="0">
                <a:cs typeface="Times New Roman" pitchFamily="18" charset="0"/>
              </a:rPr>
              <a:t> </a:t>
            </a:r>
            <a:r>
              <a:rPr lang="tg-Cyrl-TJ" altLang="en-US" sz="2000" dirty="0">
                <a:cs typeface="Times New Roman" pitchFamily="18" charset="0"/>
              </a:rPr>
              <a:t>(</a:t>
            </a:r>
            <a:r>
              <a:rPr lang="en-US" altLang="en-US" sz="2000" dirty="0">
                <a:cs typeface="Times New Roman" pitchFamily="18" charset="0"/>
              </a:rPr>
              <a:t>in 2014 prices</a:t>
            </a:r>
            <a:r>
              <a:rPr lang="tg-Cyrl-TJ" altLang="en-US" sz="2000" dirty="0">
                <a:cs typeface="Times New Roman" pitchFamily="18" charset="0"/>
              </a:rPr>
              <a:t>)</a:t>
            </a:r>
            <a:endParaRPr lang="tg-Cyrl-TJ" altLang="en-US" sz="2000" b="1" dirty="0"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3568" y="214029"/>
            <a:ext cx="7992888" cy="746891"/>
            <a:chOff x="683568" y="214029"/>
            <a:chExt cx="7992888" cy="746891"/>
          </a:xfrm>
        </p:grpSpPr>
        <p:pic>
          <p:nvPicPr>
            <p:cNvPr id="7" name="Picture 2" descr="C:\Users\Шукухиддин\Desktop\SDGs\SDG_Logo_2016_R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4029"/>
              <a:ext cx="4104456" cy="74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Шукухиддин\Desktop\UNDP\undp_50_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53644"/>
              <a:ext cx="813977" cy="7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3"/>
          <p:cNvSpPr txBox="1">
            <a:spLocks/>
          </p:cNvSpPr>
          <p:nvPr/>
        </p:nvSpPr>
        <p:spPr>
          <a:xfrm>
            <a:off x="251520" y="1258422"/>
            <a:ext cx="86409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Source of NDS 2016 - 2020 financing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23990"/>
              </p:ext>
            </p:extLst>
          </p:nvPr>
        </p:nvGraphicFramePr>
        <p:xfrm>
          <a:off x="1403648" y="2780928"/>
          <a:ext cx="5760640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413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could be the role of development partners?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30089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Coordination: </a:t>
            </a:r>
          </a:p>
          <a:p>
            <a:r>
              <a:rPr lang="en-US" b="1" dirty="0"/>
              <a:t>Azerbaijan: </a:t>
            </a:r>
            <a:r>
              <a:rPr lang="en-US" dirty="0"/>
              <a:t>inter-agency and inter-governmental SDG Taskforce to develop an SDG roadmap.</a:t>
            </a:r>
          </a:p>
          <a:p>
            <a:endParaRPr lang="en-US" dirty="0"/>
          </a:p>
          <a:p>
            <a:r>
              <a:rPr lang="en-US" dirty="0"/>
              <a:t>Groups are designed at 2 levels (ministerial level + technical level)</a:t>
            </a:r>
          </a:p>
          <a:p>
            <a:r>
              <a:rPr lang="en-US" dirty="0"/>
              <a:t>Each group has representative from UNCT and relevant dev partner</a:t>
            </a:r>
          </a:p>
          <a:p>
            <a:r>
              <a:rPr lang="en-US" dirty="0"/>
              <a:t>Each group has an NSO representative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Sharing responsibilities:</a:t>
            </a:r>
          </a:p>
          <a:p>
            <a:r>
              <a:rPr lang="en-US" b="1" dirty="0"/>
              <a:t>Georgia. </a:t>
            </a:r>
            <a:r>
              <a:rPr lang="en-US" dirty="0"/>
              <a:t>Together with the UN and other development partners, Georgia is creating a digital/online platform for interactive data collection and visualization of the SDGs and nationalization process. </a:t>
            </a:r>
          </a:p>
          <a:p>
            <a:endParaRPr lang="en-CA" dirty="0"/>
          </a:p>
          <a:p>
            <a:r>
              <a:rPr lang="en-CA" b="1" dirty="0">
                <a:solidFill>
                  <a:srgbClr val="C00000"/>
                </a:solidFill>
              </a:rPr>
              <a:t>National SDG Reporting </a:t>
            </a:r>
          </a:p>
          <a:p>
            <a:r>
              <a:rPr lang="en-CA" b="1" dirty="0"/>
              <a:t>Montenegro</a:t>
            </a:r>
            <a:r>
              <a:rPr lang="en-CA" dirty="0"/>
              <a:t>. </a:t>
            </a:r>
            <a:r>
              <a:rPr lang="en-US" b="1" u="sng" dirty="0"/>
              <a:t>High Level Political Forum </a:t>
            </a:r>
            <a:r>
              <a:rPr lang="en-US" dirty="0"/>
              <a:t>voluntary review 2016: </a:t>
            </a:r>
          </a:p>
          <a:p>
            <a:pPr marL="342900" indent="-342900">
              <a:buAutoNum type="arabicParenBoth"/>
            </a:pPr>
            <a:r>
              <a:rPr lang="en-US" dirty="0"/>
              <a:t>human resources and strengthening social inclusion; </a:t>
            </a:r>
          </a:p>
          <a:p>
            <a:pPr marL="342900" indent="-342900">
              <a:buAutoNum type="arabicParenBoth"/>
            </a:pPr>
            <a:r>
              <a:rPr lang="en-US" dirty="0"/>
              <a:t>social resources (support to values, norms and behavior patterns) + Rule of Law and trust to institutions; </a:t>
            </a:r>
          </a:p>
          <a:p>
            <a:pPr marL="342900" indent="-342900">
              <a:buAutoNum type="arabicParenBoth"/>
            </a:pPr>
            <a:r>
              <a:rPr lang="en-US" dirty="0"/>
              <a:t>natural resources (natural capital, introduction of green economy) </a:t>
            </a:r>
          </a:p>
          <a:p>
            <a:pPr marL="342900" indent="-342900">
              <a:buAutoNum type="arabicParenBoth"/>
            </a:pPr>
            <a:r>
              <a:rPr lang="en-US" dirty="0"/>
              <a:t>governance for sustainable development</a:t>
            </a:r>
          </a:p>
          <a:p>
            <a:pPr marL="342900" indent="-342900">
              <a:buAutoNum type="arabicParenBoth"/>
            </a:pPr>
            <a:r>
              <a:rPr lang="en-US" dirty="0"/>
              <a:t> financing for sustainable development.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0843296"/>
              </p:ext>
            </p:extLst>
          </p:nvPr>
        </p:nvGraphicFramePr>
        <p:xfrm>
          <a:off x="6629400" y="1828800"/>
          <a:ext cx="2057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28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28575"/>
            <a:ext cx="8991600" cy="1066800"/>
          </a:xfrm>
        </p:spPr>
        <p:txBody>
          <a:bodyPr>
            <a:normAutofit/>
          </a:bodyPr>
          <a:lstStyle/>
          <a:p>
            <a:r>
              <a:rPr lang="en-US" sz="3600" b="1" dirty="0"/>
              <a:t>UNDP’s contribution to SDGs in Tajikistan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8765345"/>
              </p:ext>
            </p:extLst>
          </p:nvPr>
        </p:nvGraphicFramePr>
        <p:xfrm>
          <a:off x="14287" y="990600"/>
          <a:ext cx="9129713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29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4" y="3664370"/>
            <a:ext cx="7023996" cy="3498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172200" cy="147002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Thank you very much!</a:t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>Questions for discussions?</a:t>
            </a:r>
            <a:br>
              <a:rPr lang="en-US" b="1" i="1" dirty="0"/>
            </a:br>
            <a:r>
              <a:rPr lang="en-US" sz="3100" i="1" dirty="0"/>
              <a:t/>
            </a:r>
            <a:br>
              <a:rPr lang="en-US" sz="3100" i="1" dirty="0"/>
            </a:br>
            <a:r>
              <a:rPr lang="en-US" sz="3100" i="1" dirty="0">
                <a:hlinkClick r:id="rId3"/>
              </a:rPr>
              <a:t>elena.danilova-cross@undp.org</a:t>
            </a:r>
            <a:r>
              <a:rPr lang="en-US" sz="3100" i="1" dirty="0"/>
              <a:t/>
            </a:r>
            <a:br>
              <a:rPr lang="en-US" sz="3100" i="1" dirty="0"/>
            </a:br>
            <a:endParaRPr lang="en-US" sz="3100" i="1" dirty="0"/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76200"/>
            <a:ext cx="1981200" cy="169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75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581511" y="3013452"/>
            <a:ext cx="8231019" cy="2678689"/>
            <a:chOff x="48737" y="3514723"/>
            <a:chExt cx="11721247" cy="3869217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gray">
            <a:xfrm>
              <a:off x="48737" y="3514724"/>
              <a:ext cx="2686356" cy="3869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74769" tIns="149539" rIns="99692" bIns="49847" anchor="t"/>
            <a:lstStyle/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425" dirty="0">
                  <a:latin typeface="+mj-lt"/>
                </a:rPr>
                <a:t>Introduction</a:t>
              </a:r>
            </a:p>
            <a:p>
              <a:endParaRPr lang="en-US" sz="375" dirty="0">
                <a:latin typeface="+mj-lt"/>
              </a:endParaRP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425" dirty="0">
                  <a:latin typeface="+mj-lt"/>
                </a:rPr>
                <a:t>Setting the scene for reporting 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endParaRPr lang="en-US" sz="1425" dirty="0">
                <a:latin typeface="+mj-lt"/>
              </a:endParaRPr>
            </a:p>
            <a:p>
              <a:pPr>
                <a:lnSpc>
                  <a:spcPct val="95000"/>
                </a:lnSpc>
                <a:spcAft>
                  <a:spcPct val="40000"/>
                </a:spcAft>
                <a:buClr>
                  <a:srgbClr val="969696"/>
                </a:buClr>
              </a:pPr>
              <a:endParaRPr lang="en-US" sz="831" noProof="1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2943894" y="3514724"/>
              <a:ext cx="3025675" cy="3869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74769" tIns="149539" rIns="99692" bIns="49847"/>
            <a:lstStyle/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425" dirty="0">
                  <a:latin typeface="+mj-lt"/>
                </a:rPr>
                <a:t>Follow up and review processes:</a:t>
              </a:r>
            </a:p>
            <a:p>
              <a:endParaRPr lang="en-US" sz="375" dirty="0">
                <a:latin typeface="+mj-lt"/>
              </a:endParaRP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425" dirty="0">
                  <a:latin typeface="+mj-lt"/>
                </a:rPr>
                <a:t> global (HLPF)</a:t>
              </a: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endParaRPr lang="en-US" sz="450" dirty="0">
                <a:latin typeface="+mj-lt"/>
              </a:endParaRP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425" dirty="0">
                  <a:latin typeface="+mj-lt"/>
                </a:rPr>
                <a:t> regional (SDG Regional Reports)</a:t>
              </a: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endParaRPr lang="en-US" sz="450" dirty="0">
                <a:latin typeface="+mj-lt"/>
              </a:endParaRP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425" dirty="0">
                  <a:latin typeface="+mj-lt"/>
                </a:rPr>
                <a:t>country (SDG Country Reports)</a:t>
              </a:r>
            </a:p>
            <a:p>
              <a:endParaRPr lang="en-US" sz="375" dirty="0">
                <a:latin typeface="+mj-lt"/>
              </a:endParaRPr>
            </a:p>
            <a:p>
              <a:endParaRPr lang="en-US" sz="1050" dirty="0">
                <a:latin typeface="+mj-lt"/>
              </a:endParaRPr>
            </a:p>
            <a:p>
              <a:pPr marL="197832" indent="-197832">
                <a:buFont typeface="Arial" panose="020B0604020202020204" pitchFamily="34" charset="0"/>
                <a:buChar char="•"/>
              </a:pPr>
              <a:endParaRPr lang="en-US" sz="1500" dirty="0">
                <a:latin typeface="+mj-lt"/>
              </a:endParaRPr>
            </a:p>
            <a:p>
              <a:pPr marL="197832" indent="-197832">
                <a:buFont typeface="Arial" panose="020B0604020202020204" pitchFamily="34" charset="0"/>
                <a:buChar char="•"/>
              </a:pPr>
              <a:endParaRPr lang="en-US" sz="1500" dirty="0">
                <a:latin typeface="+mj-lt"/>
              </a:endParaRPr>
            </a:p>
            <a:p>
              <a:pPr marL="197832" indent="-197832">
                <a:buFont typeface="Arial" panose="020B0604020202020204" pitchFamily="34" charset="0"/>
                <a:buChar char="•"/>
              </a:pPr>
              <a:endParaRPr lang="en-US" sz="1463" dirty="0">
                <a:latin typeface="+mj-lt"/>
              </a:endParaRPr>
            </a:p>
            <a:p>
              <a:pPr marL="197832" indent="-197832">
                <a:buFont typeface="Arial" panose="020B0604020202020204" pitchFamily="34" charset="0"/>
                <a:buChar char="•"/>
              </a:pPr>
              <a:endParaRPr lang="en-US" sz="1463" dirty="0">
                <a:latin typeface="+mj-lt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6116626" y="3514725"/>
              <a:ext cx="2700588" cy="3869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74769" tIns="149539" rIns="99692" bIns="49847"/>
            <a:lstStyle/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350" dirty="0">
                  <a:latin typeface="+mj-lt"/>
                </a:rPr>
                <a:t>Principles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endParaRPr lang="en-US" sz="375" dirty="0">
                <a:latin typeface="+mj-lt"/>
              </a:endParaRP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350" dirty="0">
                  <a:latin typeface="+mj-lt"/>
                </a:rPr>
                <a:t> Universality </a:t>
              </a: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350" dirty="0">
                  <a:latin typeface="+mj-lt"/>
                </a:rPr>
                <a:t> leaving no one behind</a:t>
              </a: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350" dirty="0">
                  <a:latin typeface="+mj-lt"/>
                </a:rPr>
                <a:t> integrated agenda and indivisible</a:t>
              </a: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350" dirty="0">
                  <a:latin typeface="+mj-lt"/>
                </a:rPr>
                <a:t> human rights</a:t>
              </a:r>
            </a:p>
            <a:p>
              <a:pPr marL="338138" indent="-120254" defTabSz="228600">
                <a:buFont typeface="Wingdings" panose="05000000000000000000" pitchFamily="2" charset="2"/>
                <a:buChar char="ü"/>
                <a:tabLst>
                  <a:tab pos="381000" algn="l"/>
                </a:tabLst>
              </a:pPr>
              <a:r>
                <a:rPr lang="en-US" sz="1350" dirty="0">
                  <a:latin typeface="+mj-lt"/>
                </a:rPr>
                <a:t>National ownership</a:t>
              </a:r>
            </a:p>
            <a:p>
              <a:pPr marL="257175" indent="-257175">
                <a:buFont typeface="Wingdings" panose="05000000000000000000" pitchFamily="2" charset="2"/>
                <a:buChar char="ü"/>
              </a:pPr>
              <a:endParaRPr lang="en-US" sz="1350" dirty="0">
                <a:latin typeface="+mj-lt"/>
              </a:endParaRP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350" dirty="0">
                  <a:latin typeface="+mj-lt"/>
                </a:rPr>
                <a:t>Drivers of an inclusive process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9013611" y="3514723"/>
              <a:ext cx="2756373" cy="386921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74769" tIns="149539" rIns="99692" bIns="49847"/>
            <a:lstStyle/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350" dirty="0">
                  <a:latin typeface="+mj-lt"/>
                </a:rPr>
                <a:t>Who and How to engage?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350" dirty="0">
                  <a:latin typeface="+mj-lt"/>
                </a:rPr>
                <a:t>Identifying relevant stakeholders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350" dirty="0">
                  <a:latin typeface="+mj-lt"/>
                </a:rPr>
                <a:t>Setting up platforms for engagement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en-US" sz="1350" dirty="0">
                  <a:latin typeface="+mj-lt"/>
                </a:rPr>
                <a:t>Leveraging IT technology</a:t>
              </a:r>
            </a:p>
            <a:p>
              <a:endParaRPr lang="en-US" sz="1500" dirty="0">
                <a:latin typeface="+mj-lt"/>
              </a:endParaRPr>
            </a:p>
            <a:p>
              <a:pPr marL="197832" indent="-197832">
                <a:buFont typeface="Arial" panose="020B0604020202020204" pitchFamily="34" charset="0"/>
                <a:buChar char="•"/>
              </a:pPr>
              <a:endParaRPr lang="en-US" sz="1500" dirty="0">
                <a:latin typeface="+mj-lt"/>
              </a:endParaRPr>
            </a:p>
          </p:txBody>
        </p:sp>
      </p:grpSp>
      <p:sp>
        <p:nvSpPr>
          <p:cNvPr id="31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571927" y="2571475"/>
            <a:ext cx="1896026" cy="499031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93" y="1467915"/>
            <a:ext cx="1920497" cy="1214438"/>
          </a:xfrm>
          <a:prstGeom prst="rect">
            <a:avLst/>
          </a:prstGeom>
        </p:spPr>
      </p:pic>
      <p:sp>
        <p:nvSpPr>
          <p:cNvPr id="35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847373" y="2571475"/>
            <a:ext cx="1898613" cy="499031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29" y="1467915"/>
            <a:ext cx="2148435" cy="1405180"/>
          </a:xfrm>
          <a:prstGeom prst="rect">
            <a:avLst/>
          </a:prstGeom>
        </p:spPr>
      </p:pic>
      <p:sp>
        <p:nvSpPr>
          <p:cNvPr id="37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603169" y="2571475"/>
            <a:ext cx="2132723" cy="499031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456" y="1449314"/>
            <a:ext cx="1958485" cy="1256088"/>
          </a:xfrm>
          <a:prstGeom prst="rect">
            <a:avLst/>
          </a:prstGeom>
        </p:spPr>
      </p:pic>
      <p:sp>
        <p:nvSpPr>
          <p:cNvPr id="40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874563" y="2571475"/>
            <a:ext cx="1937967" cy="499031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4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62207" y="991024"/>
            <a:ext cx="7461618" cy="429707"/>
          </a:xfrm>
          <a:prstGeom prst="rect">
            <a:avLst/>
          </a:prstGeom>
        </p:spPr>
        <p:txBody>
          <a:bodyPr vert="horz" lIns="74276" tIns="37138" rIns="74276" bIns="37138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SDG COUNTRY REPORTING GUIDELINES: OUTLINE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383"/>
            <a:ext cx="773058" cy="5613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2" y="1467915"/>
            <a:ext cx="1886441" cy="11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188567" y="3180584"/>
            <a:ext cx="2273464" cy="2732693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74769" tIns="149539" rIns="99692" bIns="49847" anchor="t"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425" dirty="0">
                <a:latin typeface="+mj-lt"/>
              </a:rPr>
              <a:t>Localizing SDG targets</a:t>
            </a:r>
          </a:p>
          <a:p>
            <a:endParaRPr lang="en-US" sz="450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425" dirty="0">
                <a:latin typeface="+mj-lt"/>
              </a:rPr>
              <a:t>Defining national SDG indicators (based on the global framework)</a:t>
            </a:r>
          </a:p>
          <a:p>
            <a:endParaRPr lang="en-US" sz="525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425" dirty="0">
                <a:latin typeface="+mj-lt"/>
              </a:rPr>
              <a:t>Setting baselines</a:t>
            </a:r>
          </a:p>
        </p:txBody>
      </p:sp>
      <p:sp>
        <p:nvSpPr>
          <p:cNvPr id="47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187440" y="2672916"/>
            <a:ext cx="2301769" cy="585417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5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3656172" y="3180584"/>
            <a:ext cx="2273464" cy="2732693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74769" tIns="149539" rIns="99692" bIns="49847" anchor="t"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425" dirty="0">
                <a:latin typeface="+mj-lt"/>
              </a:rPr>
              <a:t>Preparing an analytical report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450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425" dirty="0">
                <a:latin typeface="+mj-lt"/>
              </a:rPr>
              <a:t>Methodologies:</a:t>
            </a:r>
            <a:endParaRPr lang="en-US" sz="1275" dirty="0">
              <a:latin typeface="+mj-lt"/>
            </a:endParaRP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Analytical narratives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MAF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Trend analysis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Focus groups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Microsimulation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Growth dynamic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275" dirty="0">
                <a:latin typeface="+mj-lt"/>
              </a:rPr>
              <a:t>Systems and economy wide modelling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endParaRPr lang="en-US" sz="1425" dirty="0">
              <a:latin typeface="+mj-lt"/>
            </a:endParaRPr>
          </a:p>
          <a:p>
            <a:pPr marL="600075" lvl="1" indent="-257175">
              <a:buFont typeface="Wingdings" panose="05000000000000000000" pitchFamily="2" charset="2"/>
              <a:buChar char="ü"/>
            </a:pPr>
            <a:endParaRPr lang="en-US" sz="1425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425" dirty="0">
              <a:latin typeface="+mj-lt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6086442" y="3180584"/>
            <a:ext cx="2273464" cy="2732693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74769" tIns="149539" rIns="99692" bIns="49847" anchor="t"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1425" dirty="0">
                <a:latin typeface="+mj-lt"/>
              </a:rPr>
              <a:t>Communications, dissemination and advocacy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1425" dirty="0">
                <a:latin typeface="+mj-lt"/>
              </a:rPr>
              <a:t>Developing an advocacy plan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1425" dirty="0">
                <a:latin typeface="+mj-lt"/>
              </a:rPr>
              <a:t>Reaching target audiences</a:t>
            </a:r>
          </a:p>
          <a:p>
            <a:endParaRPr lang="en-GB" sz="1425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1425" dirty="0">
                <a:latin typeface="+mj-lt"/>
              </a:rPr>
              <a:t>Annex: Suggested outline for a SDG Country report</a:t>
            </a:r>
          </a:p>
        </p:txBody>
      </p:sp>
      <p:sp>
        <p:nvSpPr>
          <p:cNvPr id="23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085315" y="2672916"/>
            <a:ext cx="2301769" cy="585417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</a:p>
        </p:txBody>
      </p:sp>
      <p:pic>
        <p:nvPicPr>
          <p:cNvPr id="2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39" y="1403816"/>
            <a:ext cx="2301769" cy="126969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15" y="1403816"/>
            <a:ext cx="2274590" cy="1251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45" y="1399041"/>
            <a:ext cx="2301769" cy="1435894"/>
          </a:xfrm>
          <a:prstGeom prst="rect">
            <a:avLst/>
          </a:prstGeom>
        </p:spPr>
      </p:pic>
      <p:sp>
        <p:nvSpPr>
          <p:cNvPr id="29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655045" y="2672916"/>
            <a:ext cx="2301769" cy="585417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55029" eaLnBrk="0" hangingPunct="0"/>
            <a:r>
              <a:rPr lang="en-US" sz="15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207" y="991024"/>
            <a:ext cx="7461618" cy="429707"/>
          </a:xfrm>
          <a:prstGeom prst="rect">
            <a:avLst/>
          </a:prstGeom>
        </p:spPr>
        <p:txBody>
          <a:bodyPr vert="horz" lIns="74276" tIns="37138" rIns="74276" bIns="37138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SDG COUNTRY REPORTING GUIDELINES: OUTLINE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383"/>
            <a:ext cx="773058" cy="5613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38" y="1399041"/>
            <a:ext cx="2301770" cy="12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76065" y="1671635"/>
          <a:ext cx="7020780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32" y="100751"/>
            <a:ext cx="857250" cy="60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58663"/>
            <a:ext cx="7607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 ROADMAP TOWARD  SDG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374" y="5470712"/>
            <a:ext cx="771525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4576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73" y="72708"/>
            <a:ext cx="857250" cy="60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0968"/>
            <a:ext cx="735894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5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ALIGNMENT: MAINSTREAMING THE SDGs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482" y="979786"/>
            <a:ext cx="8729118" cy="1142977"/>
            <a:chOff x="-318893" y="281032"/>
            <a:chExt cx="10130763" cy="1523969"/>
          </a:xfrm>
        </p:grpSpPr>
        <p:sp>
          <p:nvSpPr>
            <p:cNvPr id="5" name="Rectangle 4"/>
            <p:cNvSpPr/>
            <p:nvPr/>
          </p:nvSpPr>
          <p:spPr>
            <a:xfrm>
              <a:off x="-318893" y="281033"/>
              <a:ext cx="9470233" cy="128083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0" y="281032"/>
              <a:ext cx="9811870" cy="1523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91" tIns="218694" rIns="544891" bIns="96012" numCol="1" spcCol="1270" anchor="t" anchorCtr="0">
              <a:noAutofit/>
            </a:bodyPr>
            <a:lstStyle/>
            <a:p>
              <a:pPr marL="257175" lvl="1" indent="-257175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en-CA" sz="1600" dirty="0">
                  <a:solidFill>
                    <a:srgbClr val="1975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Coherence of national plan and SDGs?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57175" lvl="1" indent="-257175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1975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Coherence of sector and sub-national plans?</a:t>
              </a:r>
            </a:p>
            <a:p>
              <a:pPr marL="257175" lvl="1" indent="-257175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1975B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Institutional arrangements: cross-sector coordination mechanisms?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252662" y="2294621"/>
            <a:ext cx="652182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Rapid Integrated Assessment: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mapping of SDGs against national/sub-national priorities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047328"/>
            <a:ext cx="6521823" cy="542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Ensure appropriate institutional ownership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82" y="2294621"/>
            <a:ext cx="1481418" cy="3216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0288" y="3718352"/>
            <a:ext cx="652182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000" b="1" dirty="0"/>
              <a:t>Learn from the ‘forgotten’ MDGs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071687" y="4432553"/>
            <a:ext cx="6750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Calibri" panose="020F0502020204030204" pitchFamily="34" charset="0"/>
              </a:rPr>
              <a:t>RIA </a:t>
            </a:r>
            <a:r>
              <a:rPr lang="en-US" dirty="0">
                <a:latin typeface="Calibri" panose="020F0502020204030204" pitchFamily="34" charset="0"/>
              </a:rPr>
              <a:t>reviews the current national development plans and relevant sector strategies, and provides an indicative overview of the </a:t>
            </a:r>
            <a:r>
              <a:rPr lang="en-US" b="1" dirty="0">
                <a:latin typeface="Calibri" panose="020F0502020204030204" pitchFamily="34" charset="0"/>
              </a:rPr>
              <a:t>level of alignment with the SDG targets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4572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</a:rPr>
              <a:t>It also identifies </a:t>
            </a:r>
            <a:r>
              <a:rPr lang="en-US" b="1" dirty="0">
                <a:latin typeface="Calibri" panose="020F0502020204030204" pitchFamily="34" charset="0"/>
              </a:rPr>
              <a:t>inter-linkages</a:t>
            </a:r>
            <a:r>
              <a:rPr lang="en-US" dirty="0">
                <a:latin typeface="Calibri" panose="020F0502020204030204" pitchFamily="34" charset="0"/>
              </a:rPr>
              <a:t> across targets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</a:rPr>
              <a:t>The tool has been used in approximately 10 countries globally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2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99" y="751192"/>
            <a:ext cx="86930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Font typeface="Wingdings" panose="05000000000000000000" pitchFamily="2" charset="2"/>
              <a:buChar char="q"/>
            </a:pPr>
            <a:endParaRPr lang="en-US" altLang="en-US" sz="2200" dirty="0"/>
          </a:p>
          <a:p>
            <a:pPr marL="457200" indent="-342900">
              <a:buFont typeface="Wingdings" panose="05000000000000000000" pitchFamily="2" charset="2"/>
              <a:buChar char="q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Calibri" panose="020F0502020204030204" pitchFamily="34" charset="0"/>
              </a:rPr>
              <a:t>UNDP conducted an integrated assessment of 2 State and 8 sectoral </a:t>
            </a:r>
            <a:r>
              <a:rPr lang="en-US" altLang="en-US" sz="2800" dirty="0" err="1">
                <a:latin typeface="Calibri" panose="020F0502020204030204" pitchFamily="34" charset="0"/>
              </a:rPr>
              <a:t>programmes</a:t>
            </a:r>
            <a:r>
              <a:rPr lang="en-US" altLang="en-US" sz="2800" dirty="0">
                <a:latin typeface="Calibri" panose="020F0502020204030204" pitchFamily="34" charset="0"/>
              </a:rPr>
              <a:t>  against the SDG targets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Calibri" panose="020F0502020204030204" pitchFamily="34" charset="0"/>
              </a:rPr>
              <a:t>Maps SDG targets (rather than goals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): Identified 111 targets relevant to Tajikistan (66% of global 169 targets)</a:t>
            </a:r>
          </a:p>
          <a:p>
            <a:pPr marL="114300"/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Calibri" panose="020F0502020204030204" pitchFamily="34" charset="0"/>
              </a:rPr>
              <a:t>Policy areas/sectors covered water, gender, environment, agriculture, health, justice, </a:t>
            </a:r>
            <a:r>
              <a:rPr lang="en-US" altLang="en-US" sz="2800" dirty="0" err="1">
                <a:latin typeface="Calibri" panose="020F0502020204030204" pitchFamily="34" charset="0"/>
              </a:rPr>
              <a:t>labour</a:t>
            </a:r>
            <a:r>
              <a:rPr lang="en-US" altLang="en-US" sz="2800" dirty="0">
                <a:latin typeface="Calibri" panose="020F0502020204030204" pitchFamily="34" charset="0"/>
              </a:rPr>
              <a:t> market</a:t>
            </a:r>
            <a:endParaRPr lang="en-US" altLang="en-US" sz="2800" dirty="0"/>
          </a:p>
          <a:p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70243"/>
            <a:ext cx="8280950" cy="4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-38100" y="168723"/>
            <a:ext cx="911915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latin typeface="Lato"/>
              </a:rPr>
              <a:t>I. Alignment: Assessing national priorities and SDGs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Tajikistan – RIA Methodology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74" y="5943600"/>
            <a:ext cx="8827651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14300"/>
            <a:endParaRPr lang="en-US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9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85800" y="770243"/>
            <a:ext cx="8280950" cy="4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877806" y="238492"/>
            <a:ext cx="746760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Multi-sector SDG targets</a:t>
            </a:r>
            <a:endParaRPr lang="en-US" sz="350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50" y="84442"/>
            <a:ext cx="979714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65485"/>
            <a:ext cx="9107864" cy="52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8668580"/>
              </p:ext>
            </p:extLst>
          </p:nvPr>
        </p:nvGraphicFramePr>
        <p:xfrm>
          <a:off x="181927" y="1590590"/>
          <a:ext cx="8748464" cy="511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51520" y="99471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NDS 2030 – alignment with SDGs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214029"/>
            <a:ext cx="7992888" cy="746891"/>
            <a:chOff x="683568" y="214029"/>
            <a:chExt cx="7992888" cy="746891"/>
          </a:xfrm>
        </p:grpSpPr>
        <p:pic>
          <p:nvPicPr>
            <p:cNvPr id="8" name="Picture 2" descr="C:\Users\Шукухиддин\Desktop\SDGs\SDG_Logo_2016_RU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4029"/>
              <a:ext cx="4104456" cy="74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Шукухиддин\Desktop\UNDP\undp_50_e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53644"/>
              <a:ext cx="813977" cy="70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21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345" y="770243"/>
            <a:ext cx="86930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endParaRPr lang="en-US" altLang="en-US" sz="2200" dirty="0"/>
          </a:p>
          <a:p>
            <a:pPr marL="912813" lvl="1" indent="-342900">
              <a:buAutoNum type="arabicParenR"/>
            </a:pPr>
            <a:endParaRPr lang="en-US" altLang="en-US" dirty="0"/>
          </a:p>
          <a:p>
            <a:pPr marL="630936" lvl="1" indent="-34290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70243"/>
            <a:ext cx="8280950" cy="4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877806" y="238492"/>
            <a:ext cx="746760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Summary of Tajikistan mapping</a:t>
            </a:r>
            <a:endParaRPr lang="en-US" sz="350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238492"/>
            <a:ext cx="358286" cy="7237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4750" y="970298"/>
            <a:ext cx="83820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solidFill>
                  <a:schemeClr val="bg1"/>
                </a:solidFill>
                <a:latin typeface="FontAwesome"/>
              </a:rPr>
              <a:t>3-level of alignment of the SDG targets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9100" y="1482404"/>
            <a:ext cx="8886318" cy="552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alibri" panose="020F0502020204030204" pitchFamily="34" charset="0"/>
              </a:rPr>
              <a:t>111 SDG targets prioritized out of global 169 (68%)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342900" indent="-285750">
              <a:buFont typeface="Wingdings" panose="05000000000000000000" pitchFamily="2" charset="2"/>
              <a:buChar char="q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57150" indent="0">
              <a:buNone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57150" indent="0">
              <a:buNone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57150" indent="0">
              <a:buNone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342900" indent="-285750">
              <a:buFont typeface="Wingdings" panose="05000000000000000000" pitchFamily="2" charset="2"/>
              <a:buChar char="q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342900" indent="-285750">
              <a:buFont typeface="Wingdings" panose="05000000000000000000" pitchFamily="2" charset="2"/>
              <a:buChar char="q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342900" indent="-285750">
              <a:buFont typeface="Wingdings" panose="05000000000000000000" pitchFamily="2" charset="2"/>
              <a:buChar char="q"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560747"/>
              </p:ext>
            </p:extLst>
          </p:nvPr>
        </p:nvGraphicFramePr>
        <p:xfrm>
          <a:off x="497385" y="1921359"/>
          <a:ext cx="8469365" cy="470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411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12"/>
            <a:ext cx="6553200" cy="616455"/>
          </a:xfrm>
        </p:spPr>
        <p:txBody>
          <a:bodyPr/>
          <a:lstStyle/>
          <a:p>
            <a:r>
              <a:rPr lang="en-US" sz="2800" b="1" dirty="0"/>
              <a:t>From MDGs to Agenda 2030 in Tajikistan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71" y="53434"/>
            <a:ext cx="979714" cy="685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3889"/>
              </p:ext>
            </p:extLst>
          </p:nvPr>
        </p:nvGraphicFramePr>
        <p:xfrm>
          <a:off x="76200" y="838201"/>
          <a:ext cx="9067804" cy="618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981976330"/>
                    </a:ext>
                  </a:extLst>
                </a:gridCol>
                <a:gridCol w="4495804">
                  <a:extLst>
                    <a:ext uri="{9D8B030D-6E8A-4147-A177-3AD203B41FA5}">
                      <a16:colId xmlns:a16="http://schemas.microsoft.com/office/drawing/2014/main" xmlns="" val="1300971607"/>
                    </a:ext>
                  </a:extLst>
                </a:gridCol>
              </a:tblGrid>
              <a:tr h="160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National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MDGs (2000-2015)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Global SDGs (2016-2030)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413940764"/>
                  </a:ext>
                </a:extLst>
              </a:tr>
              <a:tr h="962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1. Poverty and hunger (4 indicators)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1. Poverty (7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2. Hunger and food security (8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8. Growth and jobs (12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10. Inequality (10 targets)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4277212562"/>
                  </a:ext>
                </a:extLst>
              </a:tr>
              <a:tr h="320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2. Education (3 indicators)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B050"/>
                          </a:solidFill>
                          <a:effectLst/>
                        </a:rPr>
                        <a:t>SDG 4. Education (10 targets)</a:t>
                      </a:r>
                      <a:endParaRPr lang="en-US" sz="17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2104237026"/>
                  </a:ext>
                </a:extLst>
              </a:tr>
              <a:tr h="349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3. Gender (3 indicators)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B050"/>
                          </a:solidFill>
                          <a:effectLst/>
                        </a:rPr>
                        <a:t>SDG 5. Gender (9 targets)</a:t>
                      </a:r>
                      <a:endParaRPr lang="en-US" sz="17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1242248074"/>
                  </a:ext>
                </a:extLst>
              </a:tr>
              <a:tr h="481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MDG 4. Child mortality (3 indicators)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5. Maternal health (2 indicators)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6. HIV/AIDS, malaria, other diseases (7 </a:t>
                      </a:r>
                      <a:r>
                        <a:rPr lang="en-US" sz="1700" dirty="0" err="1">
                          <a:effectLst/>
                        </a:rPr>
                        <a:t>ind</a:t>
                      </a:r>
                      <a:r>
                        <a:rPr lang="en-US" sz="1700" dirty="0">
                          <a:effectLst/>
                        </a:rPr>
                        <a:t>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B050"/>
                          </a:solidFill>
                          <a:effectLst/>
                        </a:rPr>
                        <a:t>SDG 3. Health (13 targets)</a:t>
                      </a:r>
                      <a:endParaRPr lang="en-US" sz="17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340930868"/>
                  </a:ext>
                </a:extLst>
              </a:tr>
              <a:tr h="1764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7. Environmental sustainability (5 indicators)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B050"/>
                          </a:solidFill>
                          <a:effectLst/>
                        </a:rPr>
                        <a:t>SDG 6. Water (8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B050"/>
                          </a:solidFill>
                          <a:effectLst/>
                        </a:rPr>
                        <a:t>SDG 7. Energy (5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B050"/>
                          </a:solidFill>
                          <a:effectLst/>
                        </a:rPr>
                        <a:t>SDG 9. Infrastructure and industrialization (8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</a:rPr>
                        <a:t>SDG 11. Cities (10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</a:rPr>
                        <a:t>SDG 12. Sustainable consumption and production (11 targets)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13. Climate change (5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SDG 14. Oceans (10 targets)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15. Lands (12 targets)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3781174289"/>
                  </a:ext>
                </a:extLst>
              </a:tr>
              <a:tr h="320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MDG 8. Global partnership (5 indicators)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SDG 17. Partnerships (19 targets)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808950020"/>
                  </a:ext>
                </a:extLst>
              </a:tr>
              <a:tr h="4811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</a:rPr>
                        <a:t>SDG 16. Peaceful</a:t>
                      </a:r>
                      <a:r>
                        <a:rPr lang="en-US" sz="1700" baseline="0" dirty="0">
                          <a:solidFill>
                            <a:srgbClr val="FF0000"/>
                          </a:solidFill>
                          <a:effectLst/>
                        </a:rPr>
                        <a:t> and inclusive societies (12 targets)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231018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76200"/>
            <a:ext cx="8286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523" dirty="0"/>
              <a:t/>
            </a:r>
            <a:br>
              <a:rPr lang="en-US" sz="4523" dirty="0"/>
            </a:br>
            <a:r>
              <a:rPr lang="en-US" sz="4523" b="1" cap="none" dirty="0">
                <a:solidFill>
                  <a:schemeClr val="accent1">
                    <a:lumMod val="75000"/>
                  </a:schemeClr>
                </a:solidFill>
              </a:rPr>
              <a:t>Within SDG gap analysis (Tajikistan)</a:t>
            </a:r>
            <a:endParaRPr lang="en-US" sz="369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1295400"/>
            <a:ext cx="8362800" cy="5334000"/>
          </a:xfrm>
        </p:spPr>
        <p:txBody>
          <a:bodyPr>
            <a:normAutofit fontScale="92500" lnSpcReduction="10000"/>
          </a:bodyPr>
          <a:lstStyle/>
          <a:p>
            <a:pPr marL="400050">
              <a:buFont typeface="Wingdings" panose="05000000000000000000" pitchFamily="2" charset="2"/>
              <a:buChar char="q"/>
            </a:pPr>
            <a:r>
              <a:rPr lang="en-US" altLang="en-US" sz="2200" u="sng" dirty="0">
                <a:latin typeface="Calibri" panose="020F0502020204030204" pitchFamily="34" charset="0"/>
              </a:rPr>
              <a:t>SDG “means of implementation”</a:t>
            </a:r>
            <a:r>
              <a:rPr lang="en-US" altLang="en-US" sz="2200" dirty="0">
                <a:latin typeface="Calibri" panose="020F0502020204030204" pitchFamily="34" charset="0"/>
              </a:rPr>
              <a:t>: many targets not covered but often not relevant for ‘development plans’ but further attention to “means of implementation’ targets can drive SDG progress (</a:t>
            </a:r>
            <a:r>
              <a:rPr lang="en-US" sz="2200" dirty="0">
                <a:latin typeface="Calibri" panose="020F0502020204030204" pitchFamily="34" charset="0"/>
              </a:rPr>
              <a:t>SDG 8 (growth and jobs); SDG 10 (inequality); SDG 12 (consumption and production); SDG 13 (Climate Change);  SDG 16 (inclusive societies) </a:t>
            </a:r>
            <a:endParaRPr lang="en-US" altLang="en-US" sz="2200" dirty="0"/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altLang="en-US" sz="2200" u="sng" dirty="0">
                <a:latin typeface="Calibri" panose="020F0502020204030204" pitchFamily="34" charset="0"/>
              </a:rPr>
              <a:t>SDG 11 (Cities)</a:t>
            </a:r>
            <a:r>
              <a:rPr lang="en-US" altLang="en-US" sz="2200" dirty="0">
                <a:latin typeface="Calibri" panose="020F0502020204030204" pitchFamily="34" charset="0"/>
              </a:rPr>
              <a:t>: Low coverage of 11.3 (sustainable urbanization), 11.6 ( environmental impact of cities), 11.7 (green and public spaces)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altLang="en-US" sz="2200" u="sng" dirty="0">
                <a:latin typeface="Calibri" panose="020F0502020204030204" pitchFamily="34" charset="0"/>
              </a:rPr>
              <a:t>SDG 12</a:t>
            </a:r>
            <a:r>
              <a:rPr lang="ru-RU" altLang="en-US" sz="2200" u="sng" dirty="0">
                <a:latin typeface="Calibri" panose="020F0502020204030204" pitchFamily="34" charset="0"/>
              </a:rPr>
              <a:t> (</a:t>
            </a:r>
            <a:r>
              <a:rPr lang="en-US" altLang="en-US" sz="2200" u="sng" dirty="0">
                <a:latin typeface="Calibri" panose="020F0502020204030204" pitchFamily="34" charset="0"/>
              </a:rPr>
              <a:t>Growth and jobs):</a:t>
            </a:r>
            <a:r>
              <a:rPr lang="en-US" altLang="en-US" sz="2200" dirty="0">
                <a:latin typeface="Calibri" panose="020F0502020204030204" pitchFamily="34" charset="0"/>
              </a:rPr>
              <a:t>  Gaps in 12.1 (frameworks and </a:t>
            </a:r>
            <a:r>
              <a:rPr lang="en-US" altLang="en-US" sz="2200" dirty="0" err="1">
                <a:latin typeface="Calibri" panose="020F0502020204030204" pitchFamily="34" charset="0"/>
              </a:rPr>
              <a:t>programmes</a:t>
            </a:r>
            <a:r>
              <a:rPr lang="en-US" altLang="en-US" sz="2200" dirty="0">
                <a:latin typeface="Calibri" panose="020F0502020204030204" pitchFamily="34" charset="0"/>
              </a:rPr>
              <a:t> on sustainable consumption and production), 12.3 (food losses), 12.6 (sustainability reporting), 12.7 (sustainable public procurement) . 12.8 (sustainable lifestyle) </a:t>
            </a:r>
          </a:p>
          <a:p>
            <a:pPr marL="400050" indent="-342900">
              <a:buFont typeface="Wingdings" panose="05000000000000000000" pitchFamily="2" charset="2"/>
              <a:buChar char="q"/>
            </a:pPr>
            <a:r>
              <a:rPr lang="en-US" sz="2200" u="sng" dirty="0">
                <a:latin typeface="Calibri" panose="020F0502020204030204" pitchFamily="34" charset="0"/>
              </a:rPr>
              <a:t>SDG 16 (inclusive societies and democratic governance)</a:t>
            </a:r>
            <a:r>
              <a:rPr lang="en-US" sz="2200" dirty="0">
                <a:latin typeface="Calibri" panose="020F0502020204030204" pitchFamily="34" charset="0"/>
              </a:rPr>
              <a:t>: Gaps in 16.1. (reducing all forms of violence) 16.2 (abuse of children),  16.4 (combating organized crime), 16.9 (legal identity),  16.10 (public access to information)as well as lack of inclusive decision-making including local governance</a:t>
            </a:r>
          </a:p>
          <a:p>
            <a:pPr marL="400050" indent="-342900">
              <a:buFont typeface="Wingdings" panose="05000000000000000000" pitchFamily="2" charset="2"/>
              <a:buChar char="q"/>
            </a:pPr>
            <a:r>
              <a:rPr lang="en-US" altLang="en-US" sz="2200" u="sng" dirty="0">
                <a:solidFill>
                  <a:srgbClr val="C00000"/>
                </a:solidFill>
                <a:latin typeface="Calibri" panose="020F0502020204030204" pitchFamily="34" charset="0"/>
              </a:rPr>
              <a:t>SDG 14 </a:t>
            </a:r>
            <a:r>
              <a:rPr lang="en-US" alt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on oceans seems to be irrelevant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76200"/>
            <a:ext cx="358286" cy="7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2226</Words>
  <Application>Microsoft Office PowerPoint</Application>
  <PresentationFormat>On-screen Show (4:3)</PresentationFormat>
  <Paragraphs>271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宋体</vt:lpstr>
      <vt:lpstr>Arial</vt:lpstr>
      <vt:lpstr>Berlin Sans FB</vt:lpstr>
      <vt:lpstr>Calibri</vt:lpstr>
      <vt:lpstr>FontAwesome</vt:lpstr>
      <vt:lpstr>Helvetica Light</vt:lpstr>
      <vt:lpstr>Lato</vt:lpstr>
      <vt:lpstr>Times New Roman</vt:lpstr>
      <vt:lpstr>Tw Cen MT</vt:lpstr>
      <vt:lpstr>Verdana</vt:lpstr>
      <vt:lpstr>Wingdings</vt:lpstr>
      <vt:lpstr>Office Theme</vt:lpstr>
      <vt:lpstr>Implementing the 2030 Agenda in Tajikistan: SDG Rapid Integrated Policy Assessment</vt:lpstr>
      <vt:lpstr>PowerPoint Presentation</vt:lpstr>
      <vt:lpstr>PowerPoint Presentation</vt:lpstr>
      <vt:lpstr>PowerPoint Presentation</vt:lpstr>
      <vt:lpstr>PowerPoint Presentation</vt:lpstr>
      <vt:lpstr>NDS 2030 – alignment with SDGs</vt:lpstr>
      <vt:lpstr>PowerPoint Presentation</vt:lpstr>
      <vt:lpstr>From MDGs to Agenda 2030 in Tajikistan</vt:lpstr>
      <vt:lpstr> Within SDG gap analysis (Tajikistan)</vt:lpstr>
      <vt:lpstr>PowerPoint Presentation</vt:lpstr>
      <vt:lpstr> Taking the assessment forward:  Policy implementation - KAZ </vt:lpstr>
      <vt:lpstr>Taking the assessment forward:  ACCELERATION and Synergies - KAZ</vt:lpstr>
      <vt:lpstr>PowerPoint Presentation</vt:lpstr>
      <vt:lpstr>PowerPoint Presentation</vt:lpstr>
      <vt:lpstr>What could be the role of development partners?</vt:lpstr>
      <vt:lpstr>UNDP’s contribution to SDGs in Tajikistan </vt:lpstr>
      <vt:lpstr>Thank you very much!  Questions for discussions?  elena.danilova-cross@undp.org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ben.slay</dc:creator>
  <cp:lastModifiedBy>Nargis Esufbekova</cp:lastModifiedBy>
  <cp:revision>780</cp:revision>
  <dcterms:created xsi:type="dcterms:W3CDTF">2012-11-17T13:36:41Z</dcterms:created>
  <dcterms:modified xsi:type="dcterms:W3CDTF">2016-11-21T03:51:01Z</dcterms:modified>
</cp:coreProperties>
</file>