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9"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Farida Noureddine" initials="FN" lastIdx="2" clrIdx="0">
    <p:extLst>
      <p:ext uri="{19B8F6BF-5375-455C-9EA6-DF929625EA0E}">
        <p15:presenceInfo xmlns:p15="http://schemas.microsoft.com/office/powerpoint/2012/main" userId="S-1-5-21-889838981-920820592-1903951286-5764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7" d="100"/>
          <a:sy n="67" d="100"/>
        </p:scale>
        <p:origin x="756"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9444272-BF4B-497E-A0E4-D540DB4FAD4D}" type="datetimeFigureOut">
              <a:rPr lang="en-US" smtClean="0"/>
              <a:t>11/18/2016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D5726F-3CA4-4BBB-9205-93FC3F4E5E3F}" type="slidenum">
              <a:rPr lang="en-US" smtClean="0"/>
              <a:t>‹#›</a:t>
            </a:fld>
            <a:endParaRPr lang="en-US"/>
          </a:p>
        </p:txBody>
      </p:sp>
    </p:spTree>
    <p:extLst>
      <p:ext uri="{BB962C8B-B14F-4D97-AF65-F5344CB8AC3E}">
        <p14:creationId xmlns:p14="http://schemas.microsoft.com/office/powerpoint/2010/main" val="41042971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9444272-BF4B-497E-A0E4-D540DB4FAD4D}" type="datetimeFigureOut">
              <a:rPr lang="en-US" smtClean="0"/>
              <a:t>11/18/2016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D5726F-3CA4-4BBB-9205-93FC3F4E5E3F}" type="slidenum">
              <a:rPr lang="en-US" smtClean="0"/>
              <a:t>‹#›</a:t>
            </a:fld>
            <a:endParaRPr lang="en-US"/>
          </a:p>
        </p:txBody>
      </p:sp>
    </p:spTree>
    <p:extLst>
      <p:ext uri="{BB962C8B-B14F-4D97-AF65-F5344CB8AC3E}">
        <p14:creationId xmlns:p14="http://schemas.microsoft.com/office/powerpoint/2010/main" val="19700959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9444272-BF4B-497E-A0E4-D540DB4FAD4D}" type="datetimeFigureOut">
              <a:rPr lang="en-US" smtClean="0"/>
              <a:t>11/18/2016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D5726F-3CA4-4BBB-9205-93FC3F4E5E3F}" type="slidenum">
              <a:rPr lang="en-US" smtClean="0"/>
              <a:t>‹#›</a:t>
            </a:fld>
            <a:endParaRPr lang="en-US"/>
          </a:p>
        </p:txBody>
      </p:sp>
    </p:spTree>
    <p:extLst>
      <p:ext uri="{BB962C8B-B14F-4D97-AF65-F5344CB8AC3E}">
        <p14:creationId xmlns:p14="http://schemas.microsoft.com/office/powerpoint/2010/main" val="183530492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B75DA0A7-E96A-B34A-9F40-5299E03330B9}" type="datetime1">
              <a:rPr lang="en-US" smtClean="0"/>
              <a:pPr/>
              <a:t>11/18/2016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8" name="Rectangle 2"/>
          <p:cNvSpPr>
            <a:spLocks noChangeArrowheads="1"/>
          </p:cNvSpPr>
          <p:nvPr userDrawn="1"/>
        </p:nvSpPr>
        <p:spPr bwMode="auto">
          <a:xfrm>
            <a:off x="0" y="0"/>
            <a:ext cx="12192000" cy="1143000"/>
          </a:xfrm>
          <a:prstGeom prst="rect">
            <a:avLst/>
          </a:prstGeom>
          <a:solidFill>
            <a:srgbClr val="0099FF"/>
          </a:solidFill>
          <a:ln w="9525">
            <a:noFill/>
            <a:miter lim="800000"/>
            <a:headEnd/>
            <a:tailEnd/>
          </a:ln>
        </p:spPr>
        <p:txBody>
          <a:bodyPr wrap="none" anchor="ctr">
            <a:prstTxWarp prst="textNoShape">
              <a:avLst/>
            </a:prstTxWarp>
          </a:bodyPr>
          <a:lstStyle/>
          <a:p>
            <a:endParaRPr lang="en-US" sz="1800"/>
          </a:p>
        </p:txBody>
      </p:sp>
      <p:sp>
        <p:nvSpPr>
          <p:cNvPr id="18" name="Title 1"/>
          <p:cNvSpPr>
            <a:spLocks noGrp="1"/>
          </p:cNvSpPr>
          <p:nvPr>
            <p:ph type="ctrTitle"/>
          </p:nvPr>
        </p:nvSpPr>
        <p:spPr>
          <a:xfrm>
            <a:off x="773291" y="407988"/>
            <a:ext cx="10363200" cy="506413"/>
          </a:xfrm>
          <a:prstGeom prst="rect">
            <a:avLst/>
          </a:prstGeom>
        </p:spPr>
        <p:txBody>
          <a:bodyPr/>
          <a:lstStyle>
            <a:lvl1pPr algn="l">
              <a:defRPr sz="2800" b="0">
                <a:solidFill>
                  <a:schemeClr val="bg1"/>
                </a:solidFill>
                <a:latin typeface="Arial"/>
                <a:cs typeface="Arial"/>
              </a:defRPr>
            </a:lvl1pPr>
          </a:lstStyle>
          <a:p>
            <a:r>
              <a:rPr lang="en-US" dirty="0" smtClean="0"/>
              <a:t>Click to edit Master title style</a:t>
            </a:r>
            <a:endParaRPr lang="en-US" dirty="0"/>
          </a:p>
        </p:txBody>
      </p:sp>
      <p:sp>
        <p:nvSpPr>
          <p:cNvPr id="5" name="Slide Number Placeholder 4"/>
          <p:cNvSpPr>
            <a:spLocks noGrp="1"/>
          </p:cNvSpPr>
          <p:nvPr>
            <p:ph type="sldNum" sz="quarter" idx="12"/>
          </p:nvPr>
        </p:nvSpPr>
        <p:spPr/>
        <p:txBody>
          <a:bodyPr/>
          <a:lstStyle/>
          <a:p>
            <a:endParaRPr lang="en-US" dirty="0" smtClean="0"/>
          </a:p>
          <a:p>
            <a:fld id="{20E72F2D-B2AC-6244-8A61-4DB2981BEBB5}" type="slidenum">
              <a:rPr lang="en-US" smtClean="0"/>
              <a:pPr/>
              <a:t>‹#›</a:t>
            </a:fld>
            <a:endParaRPr lang="en-US" dirty="0" smtClean="0"/>
          </a:p>
          <a:p>
            <a:endParaRPr lang="en-US" dirty="0"/>
          </a:p>
        </p:txBody>
      </p:sp>
      <p:sp>
        <p:nvSpPr>
          <p:cNvPr id="11" name="Text Placeholder 10"/>
          <p:cNvSpPr>
            <a:spLocks noGrp="1"/>
          </p:cNvSpPr>
          <p:nvPr>
            <p:ph type="body" sz="quarter" idx="14"/>
          </p:nvPr>
        </p:nvSpPr>
        <p:spPr>
          <a:xfrm>
            <a:off x="772586" y="1663700"/>
            <a:ext cx="10606615" cy="3492500"/>
          </a:xfrm>
          <a:prstGeom prst="rect">
            <a:avLst/>
          </a:prstGeom>
        </p:spPr>
        <p:txBody>
          <a:bodyPr vert="horz"/>
          <a:lstStyle>
            <a:lvl1pPr>
              <a:defRPr sz="2800">
                <a:latin typeface="Arial"/>
                <a:cs typeface="Arial"/>
              </a:defRPr>
            </a:lvl1pPr>
            <a:lvl2pPr>
              <a:defRPr sz="2400">
                <a:latin typeface="Arial"/>
                <a:cs typeface="Arial"/>
              </a:defRPr>
            </a:lvl2pPr>
            <a:lvl3pPr>
              <a:defRPr>
                <a:latin typeface="Arial"/>
                <a:cs typeface="Arial"/>
              </a:defRPr>
            </a:lvl3pPr>
          </a:lstStyle>
          <a:p>
            <a:pPr lvl="0"/>
            <a:r>
              <a:rPr lang="en-US" dirty="0" smtClean="0"/>
              <a:t>Click to edit Master text styles</a:t>
            </a:r>
          </a:p>
          <a:p>
            <a:pPr lvl="1"/>
            <a:r>
              <a:rPr lang="en-US" dirty="0" smtClean="0"/>
              <a:t>Second level</a:t>
            </a:r>
          </a:p>
        </p:txBody>
      </p:sp>
    </p:spTree>
    <p:extLst>
      <p:ext uri="{BB962C8B-B14F-4D97-AF65-F5344CB8AC3E}">
        <p14:creationId xmlns:p14="http://schemas.microsoft.com/office/powerpoint/2010/main" val="29694714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9444272-BF4B-497E-A0E4-D540DB4FAD4D}" type="datetimeFigureOut">
              <a:rPr lang="en-US" smtClean="0"/>
              <a:t>11/18/2016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D5726F-3CA4-4BBB-9205-93FC3F4E5E3F}" type="slidenum">
              <a:rPr lang="en-US" smtClean="0"/>
              <a:t>‹#›</a:t>
            </a:fld>
            <a:endParaRPr lang="en-US"/>
          </a:p>
        </p:txBody>
      </p:sp>
    </p:spTree>
    <p:extLst>
      <p:ext uri="{BB962C8B-B14F-4D97-AF65-F5344CB8AC3E}">
        <p14:creationId xmlns:p14="http://schemas.microsoft.com/office/powerpoint/2010/main" val="14364819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9444272-BF4B-497E-A0E4-D540DB4FAD4D}" type="datetimeFigureOut">
              <a:rPr lang="en-US" smtClean="0"/>
              <a:t>11/18/2016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D5726F-3CA4-4BBB-9205-93FC3F4E5E3F}" type="slidenum">
              <a:rPr lang="en-US" smtClean="0"/>
              <a:t>‹#›</a:t>
            </a:fld>
            <a:endParaRPr lang="en-US"/>
          </a:p>
        </p:txBody>
      </p:sp>
    </p:spTree>
    <p:extLst>
      <p:ext uri="{BB962C8B-B14F-4D97-AF65-F5344CB8AC3E}">
        <p14:creationId xmlns:p14="http://schemas.microsoft.com/office/powerpoint/2010/main" val="36700735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9444272-BF4B-497E-A0E4-D540DB4FAD4D}" type="datetimeFigureOut">
              <a:rPr lang="en-US" smtClean="0"/>
              <a:t>11/18/2016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BD5726F-3CA4-4BBB-9205-93FC3F4E5E3F}" type="slidenum">
              <a:rPr lang="en-US" smtClean="0"/>
              <a:t>‹#›</a:t>
            </a:fld>
            <a:endParaRPr lang="en-US"/>
          </a:p>
        </p:txBody>
      </p:sp>
    </p:spTree>
    <p:extLst>
      <p:ext uri="{BB962C8B-B14F-4D97-AF65-F5344CB8AC3E}">
        <p14:creationId xmlns:p14="http://schemas.microsoft.com/office/powerpoint/2010/main" val="11862311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9444272-BF4B-497E-A0E4-D540DB4FAD4D}" type="datetimeFigureOut">
              <a:rPr lang="en-US" smtClean="0"/>
              <a:t>11/18/2016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BD5726F-3CA4-4BBB-9205-93FC3F4E5E3F}" type="slidenum">
              <a:rPr lang="en-US" smtClean="0"/>
              <a:t>‹#›</a:t>
            </a:fld>
            <a:endParaRPr lang="en-US"/>
          </a:p>
        </p:txBody>
      </p:sp>
    </p:spTree>
    <p:extLst>
      <p:ext uri="{BB962C8B-B14F-4D97-AF65-F5344CB8AC3E}">
        <p14:creationId xmlns:p14="http://schemas.microsoft.com/office/powerpoint/2010/main" val="14773213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9444272-BF4B-497E-A0E4-D540DB4FAD4D}" type="datetimeFigureOut">
              <a:rPr lang="en-US" smtClean="0"/>
              <a:t>11/18/2016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BD5726F-3CA4-4BBB-9205-93FC3F4E5E3F}" type="slidenum">
              <a:rPr lang="en-US" smtClean="0"/>
              <a:t>‹#›</a:t>
            </a:fld>
            <a:endParaRPr lang="en-US"/>
          </a:p>
        </p:txBody>
      </p:sp>
    </p:spTree>
    <p:extLst>
      <p:ext uri="{BB962C8B-B14F-4D97-AF65-F5344CB8AC3E}">
        <p14:creationId xmlns:p14="http://schemas.microsoft.com/office/powerpoint/2010/main" val="1330172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9444272-BF4B-497E-A0E4-D540DB4FAD4D}" type="datetimeFigureOut">
              <a:rPr lang="en-US" smtClean="0"/>
              <a:t>11/18/2016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BD5726F-3CA4-4BBB-9205-93FC3F4E5E3F}" type="slidenum">
              <a:rPr lang="en-US" smtClean="0"/>
              <a:t>‹#›</a:t>
            </a:fld>
            <a:endParaRPr lang="en-US"/>
          </a:p>
        </p:txBody>
      </p:sp>
    </p:spTree>
    <p:extLst>
      <p:ext uri="{BB962C8B-B14F-4D97-AF65-F5344CB8AC3E}">
        <p14:creationId xmlns:p14="http://schemas.microsoft.com/office/powerpoint/2010/main" val="4128617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9444272-BF4B-497E-A0E4-D540DB4FAD4D}" type="datetimeFigureOut">
              <a:rPr lang="en-US" smtClean="0"/>
              <a:t>11/18/2016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BD5726F-3CA4-4BBB-9205-93FC3F4E5E3F}" type="slidenum">
              <a:rPr lang="en-US" smtClean="0"/>
              <a:t>‹#›</a:t>
            </a:fld>
            <a:endParaRPr lang="en-US"/>
          </a:p>
        </p:txBody>
      </p:sp>
    </p:spTree>
    <p:extLst>
      <p:ext uri="{BB962C8B-B14F-4D97-AF65-F5344CB8AC3E}">
        <p14:creationId xmlns:p14="http://schemas.microsoft.com/office/powerpoint/2010/main" val="3228184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9444272-BF4B-497E-A0E4-D540DB4FAD4D}" type="datetimeFigureOut">
              <a:rPr lang="en-US" smtClean="0"/>
              <a:t>11/18/2016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BD5726F-3CA4-4BBB-9205-93FC3F4E5E3F}" type="slidenum">
              <a:rPr lang="en-US" smtClean="0"/>
              <a:t>‹#›</a:t>
            </a:fld>
            <a:endParaRPr lang="en-US"/>
          </a:p>
        </p:txBody>
      </p:sp>
    </p:spTree>
    <p:extLst>
      <p:ext uri="{BB962C8B-B14F-4D97-AF65-F5344CB8AC3E}">
        <p14:creationId xmlns:p14="http://schemas.microsoft.com/office/powerpoint/2010/main" val="21315492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9444272-BF4B-497E-A0E4-D540DB4FAD4D}" type="datetimeFigureOut">
              <a:rPr lang="en-US" smtClean="0"/>
              <a:t>11/18/2016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BD5726F-3CA4-4BBB-9205-93FC3F4E5E3F}" type="slidenum">
              <a:rPr lang="en-US" smtClean="0"/>
              <a:t>‹#›</a:t>
            </a:fld>
            <a:endParaRPr lang="en-US"/>
          </a:p>
        </p:txBody>
      </p:sp>
    </p:spTree>
    <p:extLst>
      <p:ext uri="{BB962C8B-B14F-4D97-AF65-F5344CB8AC3E}">
        <p14:creationId xmlns:p14="http://schemas.microsoft.com/office/powerpoint/2010/main" val="357583085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7238" y="139337"/>
            <a:ext cx="11348008" cy="957943"/>
          </a:xfrm>
        </p:spPr>
        <p:txBody>
          <a:bodyPr>
            <a:normAutofit fontScale="90000"/>
          </a:bodyPr>
          <a:lstStyle/>
          <a:p>
            <a:r>
              <a:rPr lang="en-US" dirty="0"/>
              <a:t/>
            </a:r>
            <a:br>
              <a:rPr lang="en-US" dirty="0"/>
            </a:br>
            <a:r>
              <a:rPr lang="en-US" sz="1300" b="1" dirty="0" smtClean="0"/>
              <a:t>Gender and Social Inequality </a:t>
            </a:r>
            <a:r>
              <a:rPr lang="ru-RU" sz="1300" b="1" dirty="0" smtClean="0"/>
              <a:t/>
            </a:r>
            <a:br>
              <a:rPr lang="ru-RU" sz="1300" b="1" dirty="0" smtClean="0"/>
            </a:br>
            <a:r>
              <a:rPr lang="en-US" sz="1300" dirty="0" smtClean="0"/>
              <a:t/>
            </a:r>
            <a:br>
              <a:rPr lang="en-US" sz="1300" dirty="0" smtClean="0"/>
            </a:br>
            <a:r>
              <a:rPr lang="en-US" b="1" dirty="0" smtClean="0"/>
              <a:t>Challenges/Evidence </a:t>
            </a:r>
            <a:r>
              <a:rPr lang="en-US" dirty="0"/>
              <a:t/>
            </a:r>
            <a:br>
              <a:rPr lang="en-US" dirty="0"/>
            </a:br>
            <a:endParaRPr lang="en-US" dirty="0"/>
          </a:p>
        </p:txBody>
      </p:sp>
      <p:sp>
        <p:nvSpPr>
          <p:cNvPr id="3" name="Rectangle 2"/>
          <p:cNvSpPr/>
          <p:nvPr/>
        </p:nvSpPr>
        <p:spPr>
          <a:xfrm>
            <a:off x="2583680" y="1566287"/>
            <a:ext cx="7417749" cy="425501"/>
          </a:xfrm>
          <a:prstGeom prst="rect">
            <a:avLst/>
          </a:prstGeom>
        </p:spPr>
        <p:txBody>
          <a:bodyPr wrap="square">
            <a:spAutoFit/>
          </a:bodyPr>
          <a:lstStyle/>
          <a:p>
            <a:pPr marL="342900" indent="-342900">
              <a:lnSpc>
                <a:spcPct val="115000"/>
              </a:lnSpc>
              <a:buFont typeface="Times New Roman" panose="02020603050405020304" pitchFamily="18" charset="0"/>
              <a:buChar char="-"/>
            </a:pPr>
            <a:endParaRPr lang="en-US" sz="2000" dirty="0"/>
          </a:p>
        </p:txBody>
      </p:sp>
      <p:sp>
        <p:nvSpPr>
          <p:cNvPr id="4" name="Rectangle 3"/>
          <p:cNvSpPr/>
          <p:nvPr/>
        </p:nvSpPr>
        <p:spPr>
          <a:xfrm>
            <a:off x="177421" y="1266037"/>
            <a:ext cx="11857825" cy="5861605"/>
          </a:xfrm>
          <a:prstGeom prst="rect">
            <a:avLst/>
          </a:prstGeom>
        </p:spPr>
        <p:txBody>
          <a:bodyPr wrap="square">
            <a:spAutoFit/>
          </a:bodyPr>
          <a:lstStyle/>
          <a:p>
            <a:pPr marL="342900" indent="-342900">
              <a:lnSpc>
                <a:spcPct val="115000"/>
              </a:lnSpc>
              <a:buFont typeface="Wingdings" panose="05000000000000000000" pitchFamily="2" charset="2"/>
              <a:buChar char="§"/>
            </a:pPr>
            <a:r>
              <a:rPr lang="en-US" dirty="0" smtClean="0"/>
              <a:t>Girls aged 11-17 are almost doubly deprived </a:t>
            </a:r>
            <a:r>
              <a:rPr lang="en-GB" dirty="0"/>
              <a:t>in school attainment, school </a:t>
            </a:r>
            <a:r>
              <a:rPr lang="en-GB" dirty="0" smtClean="0"/>
              <a:t>attendance </a:t>
            </a:r>
            <a:r>
              <a:rPr lang="en-GB" dirty="0"/>
              <a:t>and the aggregated education dimension, than boys </a:t>
            </a:r>
            <a:r>
              <a:rPr lang="en-GB" dirty="0" smtClean="0"/>
              <a:t>are (MODA)</a:t>
            </a:r>
          </a:p>
          <a:p>
            <a:pPr marL="342900" indent="-342900">
              <a:lnSpc>
                <a:spcPct val="115000"/>
              </a:lnSpc>
              <a:buFont typeface="Wingdings" panose="05000000000000000000" pitchFamily="2" charset="2"/>
              <a:buChar char="§"/>
            </a:pPr>
            <a:r>
              <a:rPr lang="en-GB" dirty="0" smtClean="0"/>
              <a:t>Overlaps </a:t>
            </a:r>
            <a:r>
              <a:rPr lang="en-GB" dirty="0"/>
              <a:t>between children </a:t>
            </a:r>
            <a:r>
              <a:rPr lang="en-GB" dirty="0" smtClean="0"/>
              <a:t>aged 0-4 deprived </a:t>
            </a:r>
            <a:r>
              <a:rPr lang="en-GB" dirty="0"/>
              <a:t>in nutrition, </a:t>
            </a:r>
            <a:r>
              <a:rPr lang="en-GB" dirty="0" smtClean="0"/>
              <a:t>water </a:t>
            </a:r>
            <a:r>
              <a:rPr lang="en-GB" dirty="0"/>
              <a:t>and housing are much larger for children living in rural areas (</a:t>
            </a:r>
            <a:r>
              <a:rPr lang="en-GB" dirty="0" smtClean="0"/>
              <a:t>14 percent </a:t>
            </a:r>
            <a:r>
              <a:rPr lang="en-GB" dirty="0"/>
              <a:t>overlap of all three dimensions), than for children living in urban areas (</a:t>
            </a:r>
            <a:r>
              <a:rPr lang="en-GB" dirty="0" smtClean="0"/>
              <a:t>1.9 percent overlap </a:t>
            </a:r>
            <a:r>
              <a:rPr lang="en-GB" dirty="0"/>
              <a:t>of all three dimensions</a:t>
            </a:r>
            <a:r>
              <a:rPr lang="en-GB" dirty="0" smtClean="0"/>
              <a:t>) (MODA)</a:t>
            </a:r>
          </a:p>
          <a:p>
            <a:pPr marL="342900" indent="-342900">
              <a:lnSpc>
                <a:spcPct val="115000"/>
              </a:lnSpc>
              <a:buFont typeface="Wingdings" panose="05000000000000000000" pitchFamily="2" charset="2"/>
              <a:buChar char="§"/>
            </a:pPr>
            <a:r>
              <a:rPr lang="en-GB" dirty="0" smtClean="0"/>
              <a:t>In August 2016, 57% of children living in households with more than 10 members got ill (L2T, 2016)</a:t>
            </a:r>
          </a:p>
          <a:p>
            <a:pPr marL="342900" indent="-342900">
              <a:lnSpc>
                <a:spcPct val="115000"/>
              </a:lnSpc>
              <a:buFont typeface="Wingdings" panose="05000000000000000000" pitchFamily="2" charset="2"/>
              <a:buChar char="§"/>
            </a:pPr>
            <a:r>
              <a:rPr lang="en-GB" dirty="0"/>
              <a:t>Estimates of the proportion of young people that may be “missing” out of official statistics vary between </a:t>
            </a:r>
            <a:r>
              <a:rPr lang="en-GB" dirty="0" smtClean="0"/>
              <a:t>17.9% and 65% (The </a:t>
            </a:r>
            <a:r>
              <a:rPr lang="en-GB" dirty="0"/>
              <a:t>National Program of Youth Social Development in the Republic of Tajikistan for </a:t>
            </a:r>
            <a:r>
              <a:rPr lang="en-GB" dirty="0" smtClean="0"/>
              <a:t>2016-2018)</a:t>
            </a:r>
          </a:p>
          <a:p>
            <a:pPr marL="342900" indent="-342900">
              <a:lnSpc>
                <a:spcPct val="115000"/>
              </a:lnSpc>
              <a:buFont typeface="Wingdings" panose="05000000000000000000" pitchFamily="2" charset="2"/>
              <a:buChar char="§"/>
            </a:pPr>
            <a:r>
              <a:rPr lang="en-US" dirty="0"/>
              <a:t>Households whose primary income comes from pensions or from daily wage labour are more likely to be severely food insecure than households with other main sources of </a:t>
            </a:r>
            <a:r>
              <a:rPr lang="en-US" dirty="0" smtClean="0"/>
              <a:t>income (FSMS, June 2016) </a:t>
            </a:r>
            <a:r>
              <a:rPr lang="ru-RU" dirty="0" smtClean="0"/>
              <a:t> </a:t>
            </a:r>
            <a:endParaRPr lang="en-US" dirty="0" smtClean="0"/>
          </a:p>
          <a:p>
            <a:pPr marL="342900" indent="-342900">
              <a:lnSpc>
                <a:spcPct val="115000"/>
              </a:lnSpc>
              <a:buFont typeface="Wingdings" panose="05000000000000000000" pitchFamily="2" charset="2"/>
              <a:buChar char="§"/>
            </a:pPr>
            <a:r>
              <a:rPr lang="en-US" dirty="0"/>
              <a:t>As a region, East Asia and the Pacific reportedly loses between US</a:t>
            </a:r>
            <a:r>
              <a:rPr lang="en-US" dirty="0" smtClean="0"/>
              <a:t>$ 42 </a:t>
            </a:r>
            <a:r>
              <a:rPr lang="en-US" dirty="0"/>
              <a:t>billion to US</a:t>
            </a:r>
            <a:r>
              <a:rPr lang="en-US" dirty="0" smtClean="0"/>
              <a:t>$ 47 </a:t>
            </a:r>
            <a:r>
              <a:rPr lang="en-US" dirty="0"/>
              <a:t>billion annually due to women’s limited access to employment opportunities (ILO and ADB, Women and Labour Markets in Asia: Rebalancing for Gender </a:t>
            </a:r>
            <a:r>
              <a:rPr lang="en-US" dirty="0" smtClean="0"/>
              <a:t>Equality)</a:t>
            </a:r>
          </a:p>
          <a:p>
            <a:pPr marL="342900" indent="-342900">
              <a:lnSpc>
                <a:spcPct val="115000"/>
              </a:lnSpc>
              <a:buFont typeface="Wingdings" panose="05000000000000000000" pitchFamily="2" charset="2"/>
              <a:buChar char="§"/>
            </a:pPr>
            <a:r>
              <a:rPr lang="en-US" dirty="0" smtClean="0"/>
              <a:t>Girls</a:t>
            </a:r>
            <a:r>
              <a:rPr lang="en-US" dirty="0"/>
              <a:t>’ exclusion from education considerably hinders the productive potential of an economy and its overall development. In the East Asia and the Pacific region, specifically, it has been estimated that between US$16 billion to US$30 billion is lost annually as a result of gender gaps in education (</a:t>
            </a:r>
            <a:r>
              <a:rPr lang="en-US" dirty="0" err="1"/>
              <a:t>Wilhelmson</a:t>
            </a:r>
            <a:r>
              <a:rPr lang="en-US" dirty="0"/>
              <a:t> and </a:t>
            </a:r>
            <a:r>
              <a:rPr lang="en-US" dirty="0" err="1"/>
              <a:t>Gerdtham</a:t>
            </a:r>
            <a:r>
              <a:rPr lang="en-US" dirty="0"/>
              <a:t>, Impact on Economic Growth of Investing in Maternal and Newborn </a:t>
            </a:r>
            <a:r>
              <a:rPr lang="en-US" dirty="0" smtClean="0"/>
              <a:t>Health)</a:t>
            </a:r>
          </a:p>
          <a:p>
            <a:pPr>
              <a:lnSpc>
                <a:spcPct val="115000"/>
              </a:lnSpc>
            </a:pPr>
            <a:endParaRPr lang="en-US" sz="2000" dirty="0" smtClean="0"/>
          </a:p>
        </p:txBody>
      </p:sp>
    </p:spTree>
    <p:extLst>
      <p:ext uri="{BB962C8B-B14F-4D97-AF65-F5344CB8AC3E}">
        <p14:creationId xmlns:p14="http://schemas.microsoft.com/office/powerpoint/2010/main" val="197610455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7238" y="352799"/>
            <a:ext cx="11348008" cy="506413"/>
          </a:xfrm>
        </p:spPr>
        <p:txBody>
          <a:bodyPr>
            <a:normAutofit fontScale="90000"/>
          </a:bodyPr>
          <a:lstStyle/>
          <a:p>
            <a:r>
              <a:rPr lang="en-US" dirty="0"/>
              <a:t/>
            </a:r>
            <a:br>
              <a:rPr lang="en-US" dirty="0"/>
            </a:br>
            <a:r>
              <a:rPr lang="en-US" sz="1300" b="1" dirty="0"/>
              <a:t>Gender and Social Inequality</a:t>
            </a:r>
            <a:r>
              <a:rPr lang="en-US" sz="1300" dirty="0" smtClean="0"/>
              <a:t/>
            </a:r>
            <a:br>
              <a:rPr lang="en-US" sz="1300" dirty="0" smtClean="0"/>
            </a:br>
            <a:r>
              <a:rPr lang="en-US" sz="3100" b="1" dirty="0" smtClean="0"/>
              <a:t>Investment gains</a:t>
            </a:r>
            <a:r>
              <a:rPr lang="en-US" dirty="0"/>
              <a:t/>
            </a:r>
            <a:br>
              <a:rPr lang="en-US" dirty="0"/>
            </a:br>
            <a:endParaRPr lang="en-US" dirty="0"/>
          </a:p>
        </p:txBody>
      </p:sp>
      <p:sp>
        <p:nvSpPr>
          <p:cNvPr id="4" name="Rectangle 3"/>
          <p:cNvSpPr/>
          <p:nvPr/>
        </p:nvSpPr>
        <p:spPr>
          <a:xfrm>
            <a:off x="109182" y="1286986"/>
            <a:ext cx="11926064" cy="6463308"/>
          </a:xfrm>
          <a:prstGeom prst="rect">
            <a:avLst/>
          </a:prstGeom>
        </p:spPr>
        <p:txBody>
          <a:bodyPr wrap="square">
            <a:spAutoFit/>
          </a:bodyPr>
          <a:lstStyle/>
          <a:p>
            <a:pPr marL="342900" indent="-342900">
              <a:lnSpc>
                <a:spcPct val="115000"/>
              </a:lnSpc>
              <a:buFont typeface="Wingdings" panose="05000000000000000000" pitchFamily="2" charset="2"/>
              <a:buChar char="§"/>
            </a:pPr>
            <a:r>
              <a:rPr lang="en-US" dirty="0" smtClean="0"/>
              <a:t>Undernutrition </a:t>
            </a:r>
            <a:r>
              <a:rPr lang="en-US" dirty="0"/>
              <a:t>costs Tajikistan US</a:t>
            </a:r>
            <a:r>
              <a:rPr lang="en-US" dirty="0" smtClean="0"/>
              <a:t>$ 41 </a:t>
            </a:r>
            <a:r>
              <a:rPr lang="en-US" dirty="0"/>
              <a:t>million annually. These losses are caused by lost productivity due to increased mortality and reduced cognitive and physical </a:t>
            </a:r>
            <a:r>
              <a:rPr lang="en-US" dirty="0" smtClean="0"/>
              <a:t>development: </a:t>
            </a:r>
            <a:r>
              <a:rPr lang="en-US" dirty="0"/>
              <a:t>Workforce lost to deaths from undernutrition costs the country US$ 12.3 million a year; productivity lost to stunting, iodine deficiency, childhood anemia and low birth weight costs US$ 28.6 </a:t>
            </a:r>
            <a:r>
              <a:rPr lang="en-US" dirty="0" smtClean="0"/>
              <a:t>million. (UNICEF and WB, 2012)</a:t>
            </a:r>
          </a:p>
          <a:p>
            <a:pPr marL="342900" indent="-342900">
              <a:lnSpc>
                <a:spcPct val="115000"/>
              </a:lnSpc>
              <a:buFont typeface="Wingdings" panose="05000000000000000000" pitchFamily="2" charset="2"/>
              <a:buChar char="§"/>
            </a:pPr>
            <a:r>
              <a:rPr lang="en-US" dirty="0"/>
              <a:t>The estimated future economic gains in productivity and workforce size, if nutrition intervention packages are scaled up, are US$ 15 million in Tajikistan. (UNICEF and WB, 2012)</a:t>
            </a:r>
          </a:p>
          <a:p>
            <a:pPr marL="342900" indent="-342900">
              <a:lnSpc>
                <a:spcPct val="115000"/>
              </a:lnSpc>
              <a:buFont typeface="Wingdings" panose="05000000000000000000" pitchFamily="2" charset="2"/>
              <a:buChar char="§"/>
            </a:pPr>
            <a:r>
              <a:rPr lang="en-US" dirty="0" smtClean="0"/>
              <a:t>If </a:t>
            </a:r>
            <a:r>
              <a:rPr lang="en-US" dirty="0"/>
              <a:t>all students in low-income countries left school with basic reading skills, 171 million people could be lifted out of  poverty, which would be equivalent to a 12% cut in world poverty (Education for All Global Monitoring Report 2013/4)</a:t>
            </a:r>
          </a:p>
          <a:p>
            <a:pPr marL="342900" indent="-342900">
              <a:lnSpc>
                <a:spcPct val="115000"/>
              </a:lnSpc>
              <a:buFont typeface="Wingdings" panose="05000000000000000000" pitchFamily="2" charset="2"/>
              <a:buChar char="§"/>
            </a:pPr>
            <a:r>
              <a:rPr lang="en-US" dirty="0"/>
              <a:t>A simulation on increasing pre-school enrolment in 73 countries found benefits in terms of higher future wages of $6.4-$17.6 per dollar invested. The simulation indicated potential long-term benefits which range from $11 to $34 billion</a:t>
            </a:r>
            <a:r>
              <a:rPr lang="en-US" dirty="0" smtClean="0"/>
              <a:t>. UNICEF, 2016.</a:t>
            </a:r>
          </a:p>
          <a:p>
            <a:pPr marL="342900" indent="-342900">
              <a:lnSpc>
                <a:spcPct val="115000"/>
              </a:lnSpc>
              <a:buFont typeface="Wingdings" panose="05000000000000000000" pitchFamily="2" charset="2"/>
              <a:buChar char="§"/>
            </a:pPr>
            <a:r>
              <a:rPr lang="en-US" dirty="0" smtClean="0"/>
              <a:t>Investing </a:t>
            </a:r>
            <a:r>
              <a:rPr lang="en-US" dirty="0"/>
              <a:t>in girls so that they would complete the next level of education would lead to lifetime earnings of today's cohort of girls that is equivalent to up to 68 percent of annual </a:t>
            </a:r>
            <a:r>
              <a:rPr lang="en-US" dirty="0" smtClean="0"/>
              <a:t>Gross </a:t>
            </a:r>
            <a:r>
              <a:rPr lang="en-US" dirty="0"/>
              <a:t>Domestic Product </a:t>
            </a:r>
            <a:r>
              <a:rPr lang="en-US" dirty="0" smtClean="0"/>
              <a:t>(World Bank) </a:t>
            </a:r>
          </a:p>
          <a:p>
            <a:pPr marL="342900" indent="-342900">
              <a:lnSpc>
                <a:spcPct val="115000"/>
              </a:lnSpc>
              <a:buFont typeface="Wingdings" panose="05000000000000000000" pitchFamily="2" charset="2"/>
              <a:buChar char="§"/>
            </a:pPr>
            <a:r>
              <a:rPr lang="en-US" dirty="0" smtClean="0"/>
              <a:t>Recent </a:t>
            </a:r>
            <a:r>
              <a:rPr lang="en-US" dirty="0"/>
              <a:t>estimates suggest that economic gender parity could add an additional US$240 billion to the GDP of the United Kingdom, US$1,201 billion to that of the United States, US$526 billion to Japan’s, and US$285 billion to the GDP of Germany (Women in Work Index 2016</a:t>
            </a:r>
            <a:r>
              <a:rPr lang="en-US" dirty="0" smtClean="0"/>
              <a:t>)</a:t>
            </a:r>
          </a:p>
          <a:p>
            <a:pPr>
              <a:lnSpc>
                <a:spcPct val="115000"/>
              </a:lnSpc>
            </a:pPr>
            <a:endParaRPr lang="en-US" sz="2400" dirty="0" smtClean="0"/>
          </a:p>
          <a:p>
            <a:pPr>
              <a:lnSpc>
                <a:spcPct val="115000"/>
              </a:lnSpc>
            </a:pPr>
            <a:endParaRPr lang="en-US" sz="2400" dirty="0">
              <a:solidFill>
                <a:srgbClr val="FF0000"/>
              </a:solidFill>
            </a:endParaRPr>
          </a:p>
          <a:p>
            <a:pPr marL="342900" indent="-342900">
              <a:lnSpc>
                <a:spcPct val="115000"/>
              </a:lnSpc>
              <a:buFont typeface="Wingdings" panose="05000000000000000000" pitchFamily="2" charset="2"/>
              <a:buChar char="§"/>
            </a:pPr>
            <a:endParaRPr lang="en-US" sz="2400" dirty="0"/>
          </a:p>
        </p:txBody>
      </p:sp>
    </p:spTree>
    <p:extLst>
      <p:ext uri="{BB962C8B-B14F-4D97-AF65-F5344CB8AC3E}">
        <p14:creationId xmlns:p14="http://schemas.microsoft.com/office/powerpoint/2010/main" val="9098851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638</TotalTime>
  <Words>570</Words>
  <Application>Microsoft Office PowerPoint</Application>
  <PresentationFormat>Widescreen</PresentationFormat>
  <Paragraphs>16</Paragraphs>
  <Slides>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vt:i4>
      </vt:variant>
    </vt:vector>
  </HeadingPairs>
  <TitlesOfParts>
    <vt:vector size="8" baseType="lpstr">
      <vt:lpstr>Arial</vt:lpstr>
      <vt:lpstr>Calibri</vt:lpstr>
      <vt:lpstr>Calibri Light</vt:lpstr>
      <vt:lpstr>Times New Roman</vt:lpstr>
      <vt:lpstr>Wingdings</vt:lpstr>
      <vt:lpstr>Office Theme</vt:lpstr>
      <vt:lpstr> Gender and Social Inequality   Challenges/Evidence  </vt:lpstr>
      <vt:lpstr> Gender and Social Inequality Investment gains </vt:lpstr>
    </vt:vector>
  </TitlesOfParts>
  <Company>UNICEF</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UNDAF Outcome 3 Social Protection Key results achieved</dc:title>
  <dc:creator>Yusufkhoja Kurbonkhojaev</dc:creator>
  <cp:lastModifiedBy>Nargis Esufbekova</cp:lastModifiedBy>
  <cp:revision>34</cp:revision>
  <dcterms:created xsi:type="dcterms:W3CDTF">2016-10-27T03:27:59Z</dcterms:created>
  <dcterms:modified xsi:type="dcterms:W3CDTF">2016-11-18T18:52:09Z</dcterms:modified>
</cp:coreProperties>
</file>