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rida Noureddine" initials="FN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92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91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97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95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304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A0A7-E96A-B34A-9F40-5299E03330B9}" type="datetime1">
              <a:rPr lang="en-US" smtClean="0"/>
              <a:pPr/>
              <a:t>11/18/2016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0"/>
            <a:ext cx="12192000" cy="1143000"/>
          </a:xfrm>
          <a:prstGeom prst="rect">
            <a:avLst/>
          </a:prstGeom>
          <a:solidFill>
            <a:srgbClr val="0099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773291" y="407988"/>
            <a:ext cx="10363200" cy="506413"/>
          </a:xfrm>
          <a:prstGeom prst="rect">
            <a:avLst/>
          </a:prstGeom>
        </p:spPr>
        <p:txBody>
          <a:bodyPr/>
          <a:lstStyle>
            <a:lvl1pPr algn="l">
              <a:defRPr sz="2800"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 smtClean="0"/>
          </a:p>
          <a:p>
            <a:fld id="{20E72F2D-B2AC-6244-8A61-4DB2981BEBB5}" type="slidenum">
              <a:rPr lang="en-US" smtClean="0"/>
              <a:pPr/>
              <a:t>‹#›</a:t>
            </a:fld>
            <a:endParaRPr lang="en-US" dirty="0" smtClean="0"/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772586" y="1663700"/>
            <a:ext cx="10606615" cy="3492500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969471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81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73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31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2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7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1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8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4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830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7238" y="139337"/>
            <a:ext cx="11348008" cy="95794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1600" b="1" dirty="0" smtClean="0"/>
              <a:t>DCC Anti-Corruption Working Group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b="1" dirty="0" smtClean="0"/>
              <a:t>MTDS (</a:t>
            </a:r>
            <a:r>
              <a:rPr lang="en-US" b="1" dirty="0" err="1" smtClean="0"/>
              <a:t>GoT</a:t>
            </a:r>
            <a:r>
              <a:rPr lang="en-US" b="1" dirty="0" smtClean="0"/>
              <a:t>) priorities for the sector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83680" y="1566287"/>
            <a:ext cx="7417749" cy="425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buFont typeface="Times New Roman" panose="02020603050405020304" pitchFamily="18" charset="0"/>
              <a:buChar char="-"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687238" y="1566287"/>
            <a:ext cx="109038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 </a:t>
            </a:r>
          </a:p>
          <a:p>
            <a:endParaRPr lang="en-US" sz="2000" dirty="0" smtClean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63877" y="1437276"/>
            <a:ext cx="10606615" cy="463259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is indicated in the MTDS as a priority in specific sectors</a:t>
            </a:r>
          </a:p>
          <a:p>
            <a:endParaRPr lang="en-US" dirty="0"/>
          </a:p>
          <a:p>
            <a:r>
              <a:rPr lang="en-US" dirty="0" smtClean="0"/>
              <a:t>Pursue </a:t>
            </a:r>
            <a:r>
              <a:rPr lang="en-US" dirty="0"/>
              <a:t>a consistent policy to reduce corruption</a:t>
            </a:r>
          </a:p>
          <a:p>
            <a:r>
              <a:rPr lang="en-US" dirty="0"/>
              <a:t>Ensure effectiveness of anti-corruption mechanisms:</a:t>
            </a:r>
          </a:p>
          <a:p>
            <a:pPr lvl="1"/>
            <a:r>
              <a:rPr lang="en-US" dirty="0"/>
              <a:t>Improvement of legal regulations, including criminal legislation (criminal liability of subjects)</a:t>
            </a:r>
          </a:p>
          <a:p>
            <a:pPr lvl="1"/>
            <a:r>
              <a:rPr lang="en-US" dirty="0"/>
              <a:t>Mechanisms to prevent Conflict of Interests</a:t>
            </a:r>
          </a:p>
          <a:p>
            <a:pPr lvl="1"/>
            <a:r>
              <a:rPr lang="en-US" dirty="0"/>
              <a:t>Awareness-raising on negative effects of corruption</a:t>
            </a:r>
          </a:p>
          <a:p>
            <a:pPr lvl="1"/>
            <a:r>
              <a:rPr lang="en-US" dirty="0"/>
              <a:t>Involvement of key development partners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Two suggested formats to integrate AC into DCC work: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10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21181" y="235132"/>
            <a:ext cx="11348008" cy="40613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sz="3100" b="1" dirty="0" smtClean="0"/>
              <a:t>Development Partners’ interventions / Donor’s support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359540"/>
              </p:ext>
            </p:extLst>
          </p:nvPr>
        </p:nvGraphicFramePr>
        <p:xfrm>
          <a:off x="109306" y="1371599"/>
          <a:ext cx="11557762" cy="548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57762"/>
              </a:tblGrid>
              <a:tr h="562332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 anchor="ctr"/>
                </a:tc>
              </a:tr>
              <a:tr h="767053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 anchor="ctr"/>
                </a:tc>
              </a:tr>
              <a:tr h="658392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 anchor="ctr"/>
                </a:tc>
              </a:tr>
              <a:tr h="826220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 anchor="ctr"/>
                </a:tc>
              </a:tr>
              <a:tr h="590016">
                <a:tc>
                  <a:txBody>
                    <a:bodyPr/>
                    <a:lstStyle/>
                    <a:p>
                      <a:pPr algn="l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/>
                </a:tc>
              </a:tr>
              <a:tr h="338132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 anchor="ctr"/>
                </a:tc>
              </a:tr>
              <a:tr h="376705">
                <a:tc>
                  <a:txBody>
                    <a:bodyPr/>
                    <a:lstStyle/>
                    <a:p>
                      <a:pPr algn="l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/>
                </a:tc>
              </a:tr>
              <a:tr h="338132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 anchor="ctr"/>
                </a:tc>
              </a:tr>
              <a:tr h="355429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 anchor="ctr"/>
                </a:tc>
              </a:tr>
              <a:tr h="673989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 anchor="ctr"/>
                </a:tc>
              </a:tr>
            </a:tbl>
          </a:graphicData>
        </a:graphic>
      </p:graphicFrame>
      <p:cxnSp>
        <p:nvCxnSpPr>
          <p:cNvPr id="6" name="Curved Connector 5"/>
          <p:cNvCxnSpPr>
            <a:endCxn id="44" idx="4"/>
          </p:cNvCxnSpPr>
          <p:nvPr/>
        </p:nvCxnSpPr>
        <p:spPr>
          <a:xfrm rot="5400000" flipH="1" flipV="1">
            <a:off x="9308919" y="2150010"/>
            <a:ext cx="1703885" cy="1241763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772098" y="2885691"/>
            <a:ext cx="7999425" cy="19482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 smtClean="0">
              <a:solidFill>
                <a:schemeClr val="tx1"/>
              </a:solidFill>
            </a:endParaRPr>
          </a:p>
          <a:p>
            <a:pPr algn="ctr"/>
            <a:endParaRPr lang="en-GB" b="1" dirty="0" smtClean="0">
              <a:solidFill>
                <a:schemeClr val="tx1"/>
              </a:solidFill>
            </a:endParaRP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endParaRPr lang="en-GB" b="1" dirty="0" smtClean="0">
              <a:solidFill>
                <a:schemeClr val="tx1"/>
              </a:solidFill>
            </a:endParaRPr>
          </a:p>
          <a:p>
            <a:pPr algn="ctr"/>
            <a:endParaRPr lang="en-GB" sz="1200" b="1" dirty="0" smtClean="0">
              <a:solidFill>
                <a:schemeClr val="tx1"/>
              </a:solidFill>
            </a:endParaRP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  <a:p>
            <a:pPr algn="ctr"/>
            <a:endParaRPr lang="en-GB" sz="1200" b="1" dirty="0" smtClean="0">
              <a:solidFill>
                <a:schemeClr val="tx1"/>
              </a:solidFill>
            </a:endParaRP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  <a:p>
            <a:pPr algn="ctr"/>
            <a:endParaRPr lang="en-GB" sz="12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1200" b="1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8" name="Oval 7"/>
          <p:cNvSpPr/>
          <p:nvPr/>
        </p:nvSpPr>
        <p:spPr>
          <a:xfrm>
            <a:off x="9057699" y="3766902"/>
            <a:ext cx="1468174" cy="101328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External experts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086386" y="4888180"/>
            <a:ext cx="1685137" cy="5032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Surveys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06605" y="2979249"/>
            <a:ext cx="5066839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Sectorial AC Initiative: Land Management</a:t>
            </a:r>
            <a:endParaRPr lang="en-GB" b="1" dirty="0"/>
          </a:p>
        </p:txBody>
      </p:sp>
      <p:cxnSp>
        <p:nvCxnSpPr>
          <p:cNvPr id="11" name="Curved Connector 10"/>
          <p:cNvCxnSpPr/>
          <p:nvPr/>
        </p:nvCxnSpPr>
        <p:spPr>
          <a:xfrm rot="16200000" flipH="1">
            <a:off x="1654228" y="2022363"/>
            <a:ext cx="1092652" cy="586534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38606" y="1804080"/>
            <a:ext cx="16245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/>
              <a:t>Relevant Sectorial Strategies</a:t>
            </a:r>
          </a:p>
        </p:txBody>
      </p:sp>
      <p:sp>
        <p:nvSpPr>
          <p:cNvPr id="13" name="Oval 12"/>
          <p:cNvSpPr/>
          <p:nvPr/>
        </p:nvSpPr>
        <p:spPr>
          <a:xfrm>
            <a:off x="362009" y="653145"/>
            <a:ext cx="2664232" cy="1265804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15457" y="2076424"/>
            <a:ext cx="591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NDS</a:t>
            </a:r>
            <a:endParaRPr lang="en-GB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593423" y="1553141"/>
            <a:ext cx="0" cy="1303926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5130870" y="102171"/>
            <a:ext cx="925104" cy="2478713"/>
          </a:xfrm>
          <a:prstGeom prst="flowChartDelay">
            <a:avLst/>
          </a:prstGeom>
          <a:solidFill>
            <a:srgbClr val="F092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DCC General </a:t>
            </a:r>
            <a:r>
              <a:rPr lang="en-GB" b="1" dirty="0" smtClean="0">
                <a:solidFill>
                  <a:schemeClr val="tx1"/>
                </a:solidFill>
              </a:rPr>
              <a:t>Meeting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825600" y="1956642"/>
            <a:ext cx="13711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 smtClean="0"/>
              <a:t>Strategic Guidance</a:t>
            </a:r>
            <a:endParaRPr lang="en-GB" sz="1400" b="1" dirty="0"/>
          </a:p>
        </p:txBody>
      </p:sp>
      <p:sp>
        <p:nvSpPr>
          <p:cNvPr id="18" name="Rectangle 17"/>
          <p:cNvSpPr/>
          <p:nvPr/>
        </p:nvSpPr>
        <p:spPr>
          <a:xfrm>
            <a:off x="1772098" y="6165303"/>
            <a:ext cx="7980824" cy="6177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DCC AC Sectorial Initiative on Land Management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8961852" y="1306751"/>
            <a:ext cx="0" cy="1558852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873023" y="1984091"/>
            <a:ext cx="13711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 smtClean="0"/>
              <a:t>Thematic Input</a:t>
            </a:r>
            <a:endParaRPr lang="en-GB" sz="1400" b="1" dirty="0"/>
          </a:p>
        </p:txBody>
      </p:sp>
      <p:sp>
        <p:nvSpPr>
          <p:cNvPr id="22" name="Rectangle 21"/>
          <p:cNvSpPr/>
          <p:nvPr/>
        </p:nvSpPr>
        <p:spPr>
          <a:xfrm>
            <a:off x="1772098" y="4888185"/>
            <a:ext cx="1932724" cy="5032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Analysis of laws + regulatory framework 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87750" y="4888183"/>
            <a:ext cx="1981987" cy="5032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Administrative procedures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5429844" y="5391398"/>
            <a:ext cx="388021" cy="7739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5972474" y="4888179"/>
            <a:ext cx="1980344" cy="5032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Specific AC measures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28372" y="3448908"/>
            <a:ext cx="16204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USAID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FAO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WB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ACWG Chair…</a:t>
            </a:r>
            <a:endParaRPr lang="en-GB" sz="16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674808" y="3448909"/>
            <a:ext cx="31579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Land Committee + Sub-bodies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Ministry of </a:t>
            </a:r>
            <a:r>
              <a:rPr lang="en-GB" sz="1600" b="1" dirty="0" smtClean="0"/>
              <a:t>Agriculture</a:t>
            </a:r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Anti-Corruption Agency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err="1" smtClean="0"/>
              <a:t>Goskominvest</a:t>
            </a:r>
            <a:endParaRPr lang="en-GB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Ministry of Justice…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56473" y="3448908"/>
            <a:ext cx="20577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Relevant Tajik NGOs…</a:t>
            </a:r>
            <a:endParaRPr lang="en-GB" sz="1600" b="1" dirty="0"/>
          </a:p>
        </p:txBody>
      </p:sp>
      <p:sp>
        <p:nvSpPr>
          <p:cNvPr id="30" name="Rectangle 29"/>
          <p:cNvSpPr/>
          <p:nvPr/>
        </p:nvSpPr>
        <p:spPr>
          <a:xfrm>
            <a:off x="10312931" y="2472290"/>
            <a:ext cx="13711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 smtClean="0"/>
              <a:t>ACWG Chair</a:t>
            </a:r>
            <a:endParaRPr lang="en-GB" sz="1400" b="1" dirty="0"/>
          </a:p>
        </p:txBody>
      </p:sp>
      <p:sp>
        <p:nvSpPr>
          <p:cNvPr id="43" name="Rectangle 42"/>
          <p:cNvSpPr/>
          <p:nvPr/>
        </p:nvSpPr>
        <p:spPr>
          <a:xfrm>
            <a:off x="8690735" y="878975"/>
            <a:ext cx="1995082" cy="7541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CLUSTER 1 </a:t>
            </a:r>
          </a:p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NATURAL RESOURCES </a:t>
            </a:r>
          </a:p>
          <a:p>
            <a:pPr algn="ctr"/>
            <a:endParaRPr lang="en-GB" sz="1100" b="1" dirty="0">
              <a:solidFill>
                <a:schemeClr val="tx1"/>
              </a:solidFill>
            </a:endParaRPr>
          </a:p>
          <a:p>
            <a:pPr algn="ctr"/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10138953" y="1131798"/>
            <a:ext cx="1285580" cy="78715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WG Agriculture &amp; Land</a:t>
            </a:r>
            <a:endParaRPr lang="en-GB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58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21181" y="235132"/>
            <a:ext cx="11348008" cy="40613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sz="3100" b="1" dirty="0" smtClean="0"/>
              <a:t>Development Partners’ interventions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671126"/>
              </p:ext>
            </p:extLst>
          </p:nvPr>
        </p:nvGraphicFramePr>
        <p:xfrm>
          <a:off x="121181" y="1271449"/>
          <a:ext cx="11844396" cy="50427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44396"/>
              </a:tblGrid>
              <a:tr h="516860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 anchor="ctr"/>
                </a:tc>
              </a:tr>
              <a:tr h="705026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 anchor="ctr"/>
                </a:tc>
              </a:tr>
              <a:tr h="605153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 anchor="ctr"/>
                </a:tc>
              </a:tr>
              <a:tr h="759409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 anchor="ctr"/>
                </a:tc>
              </a:tr>
              <a:tr h="542306">
                <a:tc>
                  <a:txBody>
                    <a:bodyPr/>
                    <a:lstStyle/>
                    <a:p>
                      <a:pPr algn="l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/>
                </a:tc>
              </a:tr>
              <a:tr h="310790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 anchor="ctr"/>
                </a:tc>
              </a:tr>
              <a:tr h="346243">
                <a:tc>
                  <a:txBody>
                    <a:bodyPr/>
                    <a:lstStyle/>
                    <a:p>
                      <a:pPr algn="l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/>
                </a:tc>
              </a:tr>
              <a:tr h="310790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 anchor="ctr"/>
                </a:tc>
              </a:tr>
              <a:tr h="326687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 anchor="ctr"/>
                </a:tc>
              </a:tr>
              <a:tr h="619488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 anchor="ctr"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21181" y="235132"/>
            <a:ext cx="11348008" cy="406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868262"/>
              </p:ext>
            </p:extLst>
          </p:nvPr>
        </p:nvGraphicFramePr>
        <p:xfrm>
          <a:off x="109306" y="1185331"/>
          <a:ext cx="11710162" cy="56726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10162"/>
              </a:tblGrid>
              <a:tr h="581424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 anchor="ctr"/>
                </a:tc>
              </a:tr>
              <a:tr h="793094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 anchor="ctr"/>
                </a:tc>
              </a:tr>
              <a:tr h="680746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 anchor="ctr"/>
                </a:tc>
              </a:tr>
              <a:tr h="854271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 anchor="ctr"/>
                </a:tc>
              </a:tr>
              <a:tr h="610047">
                <a:tc>
                  <a:txBody>
                    <a:bodyPr/>
                    <a:lstStyle/>
                    <a:p>
                      <a:pPr algn="l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/>
                </a:tc>
              </a:tr>
              <a:tr h="349612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 anchor="ctr"/>
                </a:tc>
              </a:tr>
              <a:tr h="389494">
                <a:tc>
                  <a:txBody>
                    <a:bodyPr/>
                    <a:lstStyle/>
                    <a:p>
                      <a:pPr algn="l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/>
                </a:tc>
              </a:tr>
              <a:tr h="349612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 anchor="ctr"/>
                </a:tc>
              </a:tr>
              <a:tr h="367496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 anchor="ctr"/>
                </a:tc>
              </a:tr>
              <a:tr h="696872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 anchor="ctr"/>
                </a:tc>
              </a:tr>
            </a:tbl>
          </a:graphicData>
        </a:graphic>
      </p:graphicFrame>
      <p:cxnSp>
        <p:nvCxnSpPr>
          <p:cNvPr id="8" name="Curved Connector 7"/>
          <p:cNvCxnSpPr/>
          <p:nvPr/>
        </p:nvCxnSpPr>
        <p:spPr>
          <a:xfrm rot="5400000" flipH="1" flipV="1">
            <a:off x="8969691" y="1911816"/>
            <a:ext cx="2281306" cy="1140728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09676" y="2885691"/>
            <a:ext cx="7999425" cy="19482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 smtClean="0">
              <a:solidFill>
                <a:schemeClr val="tx1"/>
              </a:solidFill>
            </a:endParaRPr>
          </a:p>
          <a:p>
            <a:pPr algn="ctr"/>
            <a:endParaRPr lang="en-GB" b="1" dirty="0" smtClean="0">
              <a:solidFill>
                <a:schemeClr val="tx1"/>
              </a:solidFill>
            </a:endParaRP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endParaRPr lang="en-GB" b="1" dirty="0" smtClean="0">
              <a:solidFill>
                <a:schemeClr val="tx1"/>
              </a:solidFill>
            </a:endParaRPr>
          </a:p>
          <a:p>
            <a:pPr algn="ctr"/>
            <a:endParaRPr lang="en-GB" sz="1200" b="1" dirty="0" smtClean="0">
              <a:solidFill>
                <a:schemeClr val="tx1"/>
              </a:solidFill>
            </a:endParaRP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  <a:p>
            <a:pPr algn="ctr"/>
            <a:endParaRPr lang="en-GB" sz="1200" b="1" dirty="0" smtClean="0">
              <a:solidFill>
                <a:schemeClr val="tx1"/>
              </a:solidFill>
            </a:endParaRP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  <a:p>
            <a:pPr algn="ctr"/>
            <a:endParaRPr lang="en-GB" sz="12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1200" b="1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10" name="Oval 9"/>
          <p:cNvSpPr/>
          <p:nvPr/>
        </p:nvSpPr>
        <p:spPr>
          <a:xfrm>
            <a:off x="9095277" y="3766902"/>
            <a:ext cx="1468174" cy="101328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External experts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123964" y="4888180"/>
            <a:ext cx="1685137" cy="5032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Surveys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13" name="Curved Connector 12"/>
          <p:cNvCxnSpPr/>
          <p:nvPr/>
        </p:nvCxnSpPr>
        <p:spPr>
          <a:xfrm rot="16200000" flipH="1">
            <a:off x="1654228" y="2022363"/>
            <a:ext cx="1092652" cy="586534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594902" y="1918948"/>
            <a:ext cx="16245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/>
              <a:t>Relevant Sectorial Strategies</a:t>
            </a:r>
          </a:p>
        </p:txBody>
      </p:sp>
      <p:sp>
        <p:nvSpPr>
          <p:cNvPr id="15" name="Oval 14"/>
          <p:cNvSpPr/>
          <p:nvPr/>
        </p:nvSpPr>
        <p:spPr>
          <a:xfrm>
            <a:off x="426396" y="642250"/>
            <a:ext cx="2721662" cy="1342823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15457" y="2076424"/>
            <a:ext cx="591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NDS</a:t>
            </a:r>
            <a:endParaRPr lang="en-GB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593423" y="1553141"/>
            <a:ext cx="0" cy="1303926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owchart: Delay 17"/>
          <p:cNvSpPr/>
          <p:nvPr/>
        </p:nvSpPr>
        <p:spPr>
          <a:xfrm rot="5400000">
            <a:off x="5130870" y="102171"/>
            <a:ext cx="925104" cy="2478713"/>
          </a:xfrm>
          <a:prstGeom prst="flowChartDelay">
            <a:avLst/>
          </a:prstGeom>
          <a:solidFill>
            <a:srgbClr val="F092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DCC General </a:t>
            </a:r>
            <a:r>
              <a:rPr lang="en-GB" b="1" dirty="0" smtClean="0">
                <a:solidFill>
                  <a:schemeClr val="tx1"/>
                </a:solidFill>
              </a:rPr>
              <a:t>Meeting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825600" y="1956642"/>
            <a:ext cx="13711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 smtClean="0"/>
              <a:t>Strategic Guidance</a:t>
            </a:r>
            <a:endParaRPr lang="en-GB" sz="1400" b="1" dirty="0"/>
          </a:p>
        </p:txBody>
      </p:sp>
      <p:sp>
        <p:nvSpPr>
          <p:cNvPr id="20" name="Rectangle 19"/>
          <p:cNvSpPr/>
          <p:nvPr/>
        </p:nvSpPr>
        <p:spPr>
          <a:xfrm>
            <a:off x="1804773" y="6125371"/>
            <a:ext cx="7980824" cy="6177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DCC </a:t>
            </a:r>
            <a:r>
              <a:rPr lang="en-GB" b="1" dirty="0" smtClean="0">
                <a:solidFill>
                  <a:schemeClr val="tx1"/>
                </a:solidFill>
              </a:rPr>
              <a:t>Thematic </a:t>
            </a:r>
            <a:r>
              <a:rPr lang="en-GB" b="1" dirty="0">
                <a:solidFill>
                  <a:schemeClr val="tx1"/>
                </a:solidFill>
              </a:rPr>
              <a:t>AC Initiative </a:t>
            </a:r>
            <a:r>
              <a:rPr lang="en-GB" b="1" dirty="0" smtClean="0">
                <a:solidFill>
                  <a:schemeClr val="tx1"/>
                </a:solidFill>
              </a:rPr>
              <a:t>on Conflict of Interest</a:t>
            </a:r>
            <a:endParaRPr lang="en-GB" b="1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8961852" y="1306751"/>
            <a:ext cx="0" cy="1558852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8873023" y="1984091"/>
            <a:ext cx="13711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 smtClean="0"/>
              <a:t>Thematic Input</a:t>
            </a:r>
            <a:endParaRPr lang="en-GB" sz="1400" b="1" dirty="0"/>
          </a:p>
        </p:txBody>
      </p:sp>
      <p:sp>
        <p:nvSpPr>
          <p:cNvPr id="24" name="Rectangle 23"/>
          <p:cNvSpPr/>
          <p:nvPr/>
        </p:nvSpPr>
        <p:spPr>
          <a:xfrm>
            <a:off x="1809676" y="4888185"/>
            <a:ext cx="1932724" cy="5032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Analysis of laws + regulatory framework 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925328" y="4888183"/>
            <a:ext cx="1981987" cy="5032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Administrative procedures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6" name="Down Arrow 25"/>
          <p:cNvSpPr/>
          <p:nvPr/>
        </p:nvSpPr>
        <p:spPr>
          <a:xfrm>
            <a:off x="5429844" y="5391398"/>
            <a:ext cx="388021" cy="7739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6010052" y="4888179"/>
            <a:ext cx="1980344" cy="5032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Specific AC measures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55569" y="3448909"/>
            <a:ext cx="18726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Relevant WGs</a:t>
            </a:r>
            <a:endParaRPr lang="en-GB" sz="16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219449" y="3448909"/>
            <a:ext cx="2383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Relevant Government bodies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891357" y="3453556"/>
            <a:ext cx="20577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Relevant Tajik NGOs…</a:t>
            </a:r>
            <a:endParaRPr lang="en-GB" sz="1600" b="1" dirty="0"/>
          </a:p>
        </p:txBody>
      </p:sp>
      <p:sp>
        <p:nvSpPr>
          <p:cNvPr id="32" name="Rectangle 31"/>
          <p:cNvSpPr/>
          <p:nvPr/>
        </p:nvSpPr>
        <p:spPr>
          <a:xfrm>
            <a:off x="10312931" y="2472290"/>
            <a:ext cx="13711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 smtClean="0"/>
              <a:t>ACWG Chair</a:t>
            </a:r>
            <a:endParaRPr lang="en-GB" sz="1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208104" y="2977663"/>
            <a:ext cx="5066839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Thematic AC Initiative: </a:t>
            </a:r>
            <a:r>
              <a:rPr lang="en-GB" b="1" dirty="0" err="1" smtClean="0"/>
              <a:t>Eg</a:t>
            </a:r>
            <a:r>
              <a:rPr lang="en-GB" b="1" dirty="0" smtClean="0"/>
              <a:t> Conflict of Interest</a:t>
            </a:r>
            <a:endParaRPr lang="en-GB" b="1" dirty="0"/>
          </a:p>
        </p:txBody>
      </p:sp>
      <p:sp>
        <p:nvSpPr>
          <p:cNvPr id="34" name="Rectangle 33"/>
          <p:cNvSpPr/>
          <p:nvPr/>
        </p:nvSpPr>
        <p:spPr>
          <a:xfrm>
            <a:off x="8670315" y="709471"/>
            <a:ext cx="635557" cy="59728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CLUSTER</a:t>
            </a:r>
          </a:p>
        </p:txBody>
      </p:sp>
      <p:sp>
        <p:nvSpPr>
          <p:cNvPr id="35" name="Rectangle 34"/>
          <p:cNvSpPr/>
          <p:nvPr/>
        </p:nvSpPr>
        <p:spPr>
          <a:xfrm>
            <a:off x="9337047" y="709471"/>
            <a:ext cx="635557" cy="5889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CLUSTER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0005351" y="709471"/>
            <a:ext cx="635557" cy="5889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CLUSTER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0680708" y="709471"/>
            <a:ext cx="635557" cy="5889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CLUSTER</a:t>
            </a:r>
          </a:p>
        </p:txBody>
      </p:sp>
    </p:spTree>
    <p:extLst>
      <p:ext uri="{BB962C8B-B14F-4D97-AF65-F5344CB8AC3E}">
        <p14:creationId xmlns:p14="http://schemas.microsoft.com/office/powerpoint/2010/main" val="396078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181" y="235132"/>
            <a:ext cx="11348008" cy="59795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b="1" dirty="0" smtClean="0"/>
              <a:t>What is missing? But is important for the sector development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316871" y="1339913"/>
            <a:ext cx="11452634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b="1" dirty="0" smtClean="0"/>
              <a:t>Assessment of AC priorities in development initiatives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Information exchange with relevant government structures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Technical capacity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…</a:t>
            </a:r>
          </a:p>
          <a:p>
            <a:endParaRPr lang="en-US" dirty="0" smtClean="0"/>
          </a:p>
          <a:p>
            <a:pPr marL="285750" indent="-285750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988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181" y="235132"/>
            <a:ext cx="11348008" cy="59795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</a:t>
            </a:r>
            <a:r>
              <a:rPr lang="en-US" b="1" dirty="0" smtClean="0"/>
              <a:t>riority areas / Results to be achieved by 2020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44138" y="1491702"/>
            <a:ext cx="11155680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endParaRPr lang="en-US" sz="2400" dirty="0" smtClean="0"/>
          </a:p>
          <a:p>
            <a:pPr>
              <a:lnSpc>
                <a:spcPct val="115000"/>
              </a:lnSpc>
            </a:pPr>
            <a:endParaRPr lang="en-US" sz="2400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15000"/>
              </a:lnSpc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315946"/>
              </p:ext>
            </p:extLst>
          </p:nvPr>
        </p:nvGraphicFramePr>
        <p:xfrm>
          <a:off x="121920" y="1149621"/>
          <a:ext cx="11991703" cy="55821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91703"/>
              </a:tblGrid>
              <a:tr h="6556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What are the expected results/outcomes achievable by 2020 in the sector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6" marR="1096" marT="1096" marB="0" anchor="ctr"/>
                </a:tc>
              </a:tr>
              <a:tr h="2555278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6" marR="1096" marT="1096" marB="0" anchor="ctr"/>
                </a:tc>
              </a:tr>
              <a:tr h="474889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6" marR="1096" marT="1096" marB="0" anchor="ctr"/>
                </a:tc>
              </a:tr>
              <a:tr h="348493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6" marR="1096" marT="1096" marB="0" anchor="ctr"/>
                </a:tc>
              </a:tr>
              <a:tr h="436069">
                <a:tc>
                  <a:txBody>
                    <a:bodyPr/>
                    <a:lstStyle/>
                    <a:p>
                      <a:pPr algn="l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6" marR="1096" marT="1096" marB="0"/>
                </a:tc>
              </a:tr>
              <a:tr h="331069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6" marR="1096" marT="1096" marB="0" anchor="ctr"/>
                </a:tc>
              </a:tr>
              <a:tr h="780624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6" marR="1096" marT="109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401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</TotalTime>
  <Words>221</Words>
  <Application>Microsoft Office PowerPoint</Application>
  <PresentationFormat>Widescreen</PresentationFormat>
  <Paragraphs>89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Office Theme</vt:lpstr>
      <vt:lpstr> DCC Anti-Corruption Working Group MTDS (GoT) priorities for the sector  </vt:lpstr>
      <vt:lpstr> Development Partners’ interventions / Donor’s support </vt:lpstr>
      <vt:lpstr> Development Partners’ interventions</vt:lpstr>
      <vt:lpstr> What is missing? But is important for the sector development</vt:lpstr>
      <vt:lpstr> Priority areas / Results to be achieved by 2020</vt:lpstr>
    </vt:vector>
  </TitlesOfParts>
  <Company>UNICEF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UNDAF Outcome 3 Social Protection Key results achieved</dc:title>
  <dc:creator>Yusufkhoja Kurbonkhojaev</dc:creator>
  <cp:lastModifiedBy>Nargis Esufbekova</cp:lastModifiedBy>
  <cp:revision>48</cp:revision>
  <dcterms:created xsi:type="dcterms:W3CDTF">2016-10-27T03:27:59Z</dcterms:created>
  <dcterms:modified xsi:type="dcterms:W3CDTF">2016-11-18T18:56:33Z</dcterms:modified>
</cp:coreProperties>
</file>