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2" r:id="rId3"/>
    <p:sldId id="259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ida Noureddine" initials="FN" lastIdx="2" clrIdx="0">
    <p:extLst>
      <p:ext uri="{19B8F6BF-5375-455C-9EA6-DF929625EA0E}">
        <p15:presenceInfo xmlns:p15="http://schemas.microsoft.com/office/powerpoint/2012/main" userId="S-1-5-21-889838981-920820592-1903951286-57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66A72-03DC-425C-93CA-604C5E3A9D01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4C7C0-9BD1-46BA-8E56-0CD59E150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8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from the MTDS 3.1.3,</a:t>
            </a:r>
            <a:r>
              <a:rPr lang="en-US" baseline="0" dirty="0" smtClean="0"/>
              <a:t> except for the last bullet which is from 4.1.3 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as such is not strongly represented in the MTDS; it is mentioned several times, but in passing.  However,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*issues* appear repeatedly – everything from civil registration to judicial training.   (it’s ‘cross-cutting’).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4C7C0-9BD1-46BA-8E56-0CD59E1507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r>
              <a:rPr lang="en-US" dirty="0" smtClean="0"/>
              <a:t>This is OF COURSE not everyone – mention OSCE</a:t>
            </a:r>
            <a:r>
              <a:rPr lang="en-US" baseline="0" dirty="0" smtClean="0"/>
              <a:t> (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centers, prison reform, trial monitoring and training, anti-torture coalition), SDC (Domestic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violence), Danes (disability advocacy) etc. etc.  </a:t>
            </a:r>
            <a:b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coordination takes place through the WG.  However, there is almost no coordination at the *planning* level.  Also, donor funding is not rising at the moment.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4C7C0-9BD1-46BA-8E56-0CD59E1507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3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issues with enforcement (both from </a:t>
            </a:r>
            <a:r>
              <a:rPr lang="en-US" baseline="0" dirty="0" err="1" smtClean="0"/>
              <a:t>RoL</a:t>
            </a:r>
            <a:r>
              <a:rPr lang="en-US" baseline="0" dirty="0" smtClean="0"/>
              <a:t> and commercial POV) and with the JLRP.  Last time, only UNDP, OSI and GIZ showed much interest.  This is a chance to engage with the </a:t>
            </a:r>
            <a:r>
              <a:rPr lang="en-US" baseline="0" dirty="0" err="1" smtClean="0"/>
              <a:t>GoT</a:t>
            </a:r>
            <a:r>
              <a:rPr lang="en-US" baseline="0" dirty="0" smtClean="0"/>
              <a:t> to develop a comprehensive, effective reform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4C7C0-9BD1-46BA-8E56-0CD59E1507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36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bright spots.  However, over all this is not a sector that is seeing rapid and dramatic progress.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4C7C0-9BD1-46BA-8E56-0CD59E1507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A0A7-E96A-B34A-9F40-5299E03330B9}" type="datetime1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1143000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73291" y="407988"/>
            <a:ext cx="103632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2586" y="16637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6947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44272-BF4B-497E-A0E4-D540DB4FAD4D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726F-3CA4-4BBB-9205-93FC3F4E5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3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/>
              <a:t>Rule of Law Working Group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MTDS (</a:t>
            </a:r>
            <a:r>
              <a:rPr lang="en-US" b="1" dirty="0" err="1" smtClean="0"/>
              <a:t>GoT</a:t>
            </a:r>
            <a:r>
              <a:rPr lang="en-US" b="1" dirty="0" smtClean="0"/>
              <a:t>) priorities for the sector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437276"/>
            <a:ext cx="10606615" cy="4632597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Develop mechanisms to ensure </a:t>
            </a:r>
            <a:r>
              <a:rPr lang="en-US" sz="2000" b="1" dirty="0" smtClean="0"/>
              <a:t>transparency of state and local authorities</a:t>
            </a:r>
            <a:r>
              <a:rPr lang="en-US" sz="2000" dirty="0" smtClean="0"/>
              <a:t>, including the introduction of mechanisms to give citizens and organizations information on the decisions taken by them (2.1.3); </a:t>
            </a:r>
          </a:p>
          <a:p>
            <a:pPr lvl="0"/>
            <a:r>
              <a:rPr lang="en-US" sz="2000" dirty="0" smtClean="0"/>
              <a:t>improving the </a:t>
            </a:r>
            <a:r>
              <a:rPr lang="en-US" sz="2000" b="1" dirty="0" smtClean="0"/>
              <a:t>quality of public services </a:t>
            </a:r>
            <a:r>
              <a:rPr lang="en-US" sz="2000" dirty="0" smtClean="0"/>
              <a:t>provided by the executive authorities; </a:t>
            </a:r>
          </a:p>
          <a:p>
            <a:pPr lvl="0"/>
            <a:r>
              <a:rPr lang="en-US" sz="2000" dirty="0" smtClean="0"/>
              <a:t>functions and the implementation of state social guarantees; </a:t>
            </a:r>
          </a:p>
          <a:p>
            <a:pPr lvl="0"/>
            <a:r>
              <a:rPr lang="en-US" sz="2000" dirty="0" smtClean="0"/>
              <a:t>increasing transparency and judicial </a:t>
            </a:r>
            <a:r>
              <a:rPr lang="en-US" sz="2000" b="1" dirty="0" smtClean="0"/>
              <a:t>independence, impartiality and professionalism of the judiciary</a:t>
            </a:r>
            <a:r>
              <a:rPr lang="en-US" sz="2000" dirty="0" smtClean="0"/>
              <a:t>; </a:t>
            </a:r>
          </a:p>
          <a:p>
            <a:pPr lvl="0"/>
            <a:r>
              <a:rPr lang="en-US" sz="2000" b="1" dirty="0" smtClean="0"/>
              <a:t>mechanisms of interaction </a:t>
            </a:r>
            <a:r>
              <a:rPr lang="en-US" sz="2000" dirty="0" smtClean="0"/>
              <a:t>between government, business and civil society</a:t>
            </a:r>
          </a:p>
          <a:p>
            <a:pPr lvl="0"/>
            <a:r>
              <a:rPr lang="en-US" sz="2000" dirty="0" smtClean="0"/>
              <a:t>development of a </a:t>
            </a:r>
            <a:r>
              <a:rPr lang="en-US" sz="2000" b="1" dirty="0" smtClean="0"/>
              <a:t>national system of evaluation </a:t>
            </a:r>
            <a:r>
              <a:rPr lang="en-US" sz="2000" dirty="0" smtClean="0"/>
              <a:t>and forecasting of social processes (4.1.3)</a:t>
            </a:r>
          </a:p>
          <a:p>
            <a:pPr lvl="0"/>
            <a:r>
              <a:rPr lang="en-US" sz="2000" dirty="0" smtClean="0"/>
              <a:t>Develop comprehensive measures aimed at preventing and reducing crimes, especially among youth and strengthening the systemic work with juvenile offenders (4.1.4) </a:t>
            </a:r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238" y="139337"/>
            <a:ext cx="11348008" cy="957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4400" dirty="0" smtClean="0"/>
              <a:t>Donor Support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83680" y="1566287"/>
            <a:ext cx="7417749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7238" y="1566287"/>
            <a:ext cx="109038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endParaRPr lang="en-US" sz="2000" dirty="0" smtClean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3877" y="1437276"/>
            <a:ext cx="10606615" cy="4632597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456" y="1190165"/>
          <a:ext cx="11350172" cy="5630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5086"/>
                <a:gridCol w="5675086"/>
              </a:tblGrid>
              <a:tr h="6970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Donor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Activity</a:t>
                      </a:r>
                      <a:endParaRPr lang="en-US" sz="3200" dirty="0"/>
                    </a:p>
                  </a:txBody>
                  <a:tcPr/>
                </a:tc>
              </a:tr>
              <a:tr h="12765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SDC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Rule</a:t>
                      </a:r>
                      <a:r>
                        <a:rPr lang="en-US" sz="2000" baseline="0" dirty="0" smtClean="0"/>
                        <a:t> of Law and Access to Justice Programme (with MFA Finland)</a:t>
                      </a:r>
                    </a:p>
                    <a:p>
                      <a:r>
                        <a:rPr lang="en-US" sz="2000" baseline="0" dirty="0" smtClean="0"/>
                        <a:t>Support to Civil Registration Reform in Tajikistan</a:t>
                      </a:r>
                    </a:p>
                    <a:p>
                      <a:r>
                        <a:rPr lang="en-US" sz="2000" baseline="0" dirty="0" smtClean="0"/>
                        <a:t>Domestic violence</a:t>
                      </a:r>
                      <a:endParaRPr lang="en-US" sz="2000" dirty="0"/>
                    </a:p>
                  </a:txBody>
                  <a:tcPr/>
                </a:tc>
              </a:tr>
              <a:tr h="5758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World Bank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Private</a:t>
                      </a:r>
                      <a:r>
                        <a:rPr lang="en-US" sz="2400" baseline="0" dirty="0" smtClean="0"/>
                        <a:t> Sector Competitiveness Project </a:t>
                      </a:r>
                      <a:endParaRPr lang="en-US" sz="2400" dirty="0"/>
                    </a:p>
                  </a:txBody>
                  <a:tcPr/>
                </a:tc>
              </a:tr>
              <a:tr h="8015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Anti-torture,</a:t>
                      </a:r>
                      <a:r>
                        <a:rPr lang="en-US" sz="2400" baseline="0" dirty="0" smtClean="0"/>
                        <a:t> protection of refugees and migrant workers’ rights</a:t>
                      </a:r>
                      <a:endParaRPr lang="en-US" sz="2400" dirty="0"/>
                    </a:p>
                  </a:txBody>
                  <a:tcPr/>
                </a:tc>
              </a:tr>
              <a:tr h="6970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Justice sector</a:t>
                      </a:r>
                      <a:r>
                        <a:rPr lang="en-US" sz="2000" baseline="0" dirty="0" smtClean="0"/>
                        <a:t> development, legal reform, legal education reform, law enforcement reform</a:t>
                      </a:r>
                      <a:endParaRPr lang="en-US" sz="2000" dirty="0"/>
                    </a:p>
                  </a:txBody>
                  <a:tcPr/>
                </a:tc>
              </a:tr>
              <a:tr h="69705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USAID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Local governance, land reform</a:t>
                      </a:r>
                      <a:endParaRPr lang="en-US" sz="2400" dirty="0"/>
                    </a:p>
                  </a:txBody>
                  <a:tcPr/>
                </a:tc>
              </a:tr>
              <a:tr h="8015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OSI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Anti-torture, transparency</a:t>
                      </a:r>
                      <a:r>
                        <a:rPr lang="en-US" sz="2400" baseline="0" dirty="0" smtClean="0"/>
                        <a:t> and accountability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1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b="1" dirty="0" smtClean="0"/>
              <a:t>What is missing? But is important for the sector development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16870" y="1339913"/>
            <a:ext cx="1155581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smtClean="0"/>
              <a:t>Better coordination with local stakeholders, both CSOs and government</a:t>
            </a:r>
          </a:p>
          <a:p>
            <a:pPr marL="285750" indent="-285750">
              <a:buFontTx/>
              <a:buChar char="-"/>
            </a:pPr>
            <a:r>
              <a:rPr lang="en-US" sz="3600" dirty="0" smtClean="0"/>
              <a:t>Better coordination on judicial reform</a:t>
            </a:r>
          </a:p>
          <a:p>
            <a:pPr marL="285750" indent="-285750">
              <a:buFontTx/>
              <a:buChar char="-"/>
            </a:pPr>
            <a:r>
              <a:rPr lang="en-US" sz="3600" dirty="0" smtClean="0"/>
              <a:t>Enforcement of judgments!</a:t>
            </a:r>
          </a:p>
          <a:p>
            <a:pPr marL="285750" indent="-285750">
              <a:buFontTx/>
              <a:buChar char="-"/>
            </a:pPr>
            <a:r>
              <a:rPr lang="en-US" sz="3600" dirty="0" smtClean="0"/>
              <a:t>More attention to international conventions (ex. OPCAT, CRPD, Convention on the Rights of the Child)</a:t>
            </a:r>
          </a:p>
          <a:p>
            <a:pPr marL="285750" indent="-285750">
              <a:buFontTx/>
              <a:buChar char="-"/>
            </a:pPr>
            <a:r>
              <a:rPr lang="en-US" sz="3600" dirty="0" smtClean="0"/>
              <a:t>Window of opportunity: next judicial legal reform program (planned in 2017, will begin 1/2018)</a:t>
            </a:r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98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81" y="235132"/>
            <a:ext cx="11348008" cy="597954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3200" b="1" dirty="0" smtClean="0"/>
              <a:t>Results expected by 2020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16870" y="1339913"/>
            <a:ext cx="11555815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dirty="0" smtClean="0"/>
              <a:t>Meaningful enforcement of CEDAW, especially domestic violence</a:t>
            </a:r>
          </a:p>
          <a:p>
            <a:pPr marL="285750" indent="-285750">
              <a:buFontTx/>
              <a:buChar char="-"/>
            </a:pPr>
            <a:r>
              <a:rPr lang="en-US" sz="4000" dirty="0" smtClean="0"/>
              <a:t>Functional system of state free legal aid</a:t>
            </a:r>
          </a:p>
          <a:p>
            <a:pPr marL="285750" indent="-285750">
              <a:buFontTx/>
              <a:buChar char="-"/>
            </a:pPr>
            <a:r>
              <a:rPr lang="en-US" sz="4000" dirty="0" smtClean="0"/>
              <a:t>Dramatic improvements in civil registration</a:t>
            </a:r>
          </a:p>
          <a:p>
            <a:pPr marL="285750" indent="-285750">
              <a:buFontTx/>
              <a:buChar char="-"/>
            </a:pPr>
            <a:r>
              <a:rPr lang="en-US" sz="4000" dirty="0" smtClean="0"/>
              <a:t>Dramatic improvements in functioning of </a:t>
            </a:r>
            <a:r>
              <a:rPr lang="en-US" sz="4000" dirty="0" err="1" smtClean="0"/>
              <a:t>cadaster</a:t>
            </a:r>
            <a:endParaRPr lang="en-US" sz="4000" dirty="0" smtClean="0"/>
          </a:p>
          <a:p>
            <a:pPr marL="285750" indent="-285750">
              <a:buFontTx/>
              <a:buChar char="-"/>
            </a:pPr>
            <a:r>
              <a:rPr lang="en-US" sz="4000" dirty="0" smtClean="0"/>
              <a:t>Significant improvement in functioning of the Ombudsman’s Office</a:t>
            </a:r>
          </a:p>
          <a:p>
            <a:pPr marL="285750" indent="-285750">
              <a:buFontTx/>
              <a:buChar char="-"/>
            </a:pPr>
            <a:r>
              <a:rPr lang="en-US" sz="4000" dirty="0" smtClean="0"/>
              <a:t>Policy dialogue platform is institutionalized</a:t>
            </a:r>
          </a:p>
          <a:p>
            <a:pPr marL="285750" indent="-285750">
              <a:buFontTx/>
              <a:buChar char="-"/>
            </a:pPr>
            <a:endParaRPr lang="en-US" sz="3200" dirty="0" smtClean="0"/>
          </a:p>
          <a:p>
            <a:pPr marL="285750" indent="-285750"/>
            <a:endParaRPr lang="en-US" sz="3200" dirty="0" smtClean="0"/>
          </a:p>
          <a:p>
            <a:pPr marL="285750" indent="-285750">
              <a:buFontTx/>
              <a:buChar char="-"/>
            </a:pPr>
            <a:endParaRPr lang="en-US" sz="3200" dirty="0" smtClean="0"/>
          </a:p>
          <a:p>
            <a:pPr marL="285750" indent="-285750">
              <a:buFontTx/>
              <a:buChar char="-"/>
            </a:pPr>
            <a:endParaRPr lang="en-US" sz="3200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8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451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Rule of Law Working Group  MTDS (GoT) priorities for the sector  </vt:lpstr>
      <vt:lpstr>   Donor Support </vt:lpstr>
      <vt:lpstr> What is missing? But is important for the sector development</vt:lpstr>
      <vt:lpstr> Results expected by 2020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UNDAF Outcome 3 Social Protection Key results achieved</dc:title>
  <dc:creator>Yusufkhoja Kurbonkhojaev</dc:creator>
  <cp:lastModifiedBy>Nargis Esufbekova</cp:lastModifiedBy>
  <cp:revision>48</cp:revision>
  <dcterms:created xsi:type="dcterms:W3CDTF">2016-10-27T03:27:59Z</dcterms:created>
  <dcterms:modified xsi:type="dcterms:W3CDTF">2016-11-16T12:40:55Z</dcterms:modified>
</cp:coreProperties>
</file>