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8" r:id="rId2"/>
    <p:sldId id="260" r:id="rId3"/>
    <p:sldId id="259" r:id="rId4"/>
    <p:sldId id="261" r:id="rId5"/>
  </p:sldIdLst>
  <p:sldSz cx="12192000" cy="6858000"/>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ida Noureddine" initials="FN"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7098BCE7-6B49-47A3-BE07-82226BAFBB89}" type="datetimeFigureOut">
              <a:rPr lang="en-US" smtClean="0"/>
              <a:t>11/18/2016</a:t>
            </a:fld>
            <a:endParaRPr lang="en-US"/>
          </a:p>
        </p:txBody>
      </p:sp>
      <p:sp>
        <p:nvSpPr>
          <p:cNvPr id="4" name="Footer Placeholder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C693DEAE-8749-4EFB-A989-2A24F0EB8FFB}" type="slidenum">
              <a:rPr lang="en-US" smtClean="0"/>
              <a:t>‹#›</a:t>
            </a:fld>
            <a:endParaRPr lang="en-US"/>
          </a:p>
        </p:txBody>
      </p:sp>
    </p:spTree>
    <p:extLst>
      <p:ext uri="{BB962C8B-B14F-4D97-AF65-F5344CB8AC3E}">
        <p14:creationId xmlns:p14="http://schemas.microsoft.com/office/powerpoint/2010/main" val="4655958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4104297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97009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835304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5DA0A7-E96A-B34A-9F40-5299E03330B9}" type="datetime1">
              <a:rPr lang="en-US" smtClean="0"/>
              <a:pPr/>
              <a:t>11/18/2016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Rectangle 2"/>
          <p:cNvSpPr>
            <a:spLocks noChangeArrowheads="1"/>
          </p:cNvSpPr>
          <p:nvPr userDrawn="1"/>
        </p:nvSpPr>
        <p:spPr bwMode="auto">
          <a:xfrm>
            <a:off x="0" y="0"/>
            <a:ext cx="12192000" cy="1143000"/>
          </a:xfrm>
          <a:prstGeom prst="rect">
            <a:avLst/>
          </a:prstGeom>
          <a:solidFill>
            <a:srgbClr val="0099FF"/>
          </a:solidFill>
          <a:ln w="9525">
            <a:noFill/>
            <a:miter lim="800000"/>
            <a:headEnd/>
            <a:tailEnd/>
          </a:ln>
        </p:spPr>
        <p:txBody>
          <a:bodyPr wrap="none" anchor="ctr">
            <a:prstTxWarp prst="textNoShape">
              <a:avLst/>
            </a:prstTxWarp>
          </a:bodyPr>
          <a:lstStyle/>
          <a:p>
            <a:endParaRPr lang="en-US" sz="1800"/>
          </a:p>
        </p:txBody>
      </p:sp>
      <p:sp>
        <p:nvSpPr>
          <p:cNvPr id="18" name="Title 1"/>
          <p:cNvSpPr>
            <a:spLocks noGrp="1"/>
          </p:cNvSpPr>
          <p:nvPr>
            <p:ph type="ctrTitle"/>
          </p:nvPr>
        </p:nvSpPr>
        <p:spPr>
          <a:xfrm>
            <a:off x="773291" y="407988"/>
            <a:ext cx="10363200" cy="506413"/>
          </a:xfrm>
          <a:prstGeom prst="rect">
            <a:avLst/>
          </a:prstGeom>
        </p:spPr>
        <p:txBody>
          <a:bodyPr/>
          <a:lstStyle>
            <a:lvl1pPr algn="l">
              <a:defRPr sz="2800" b="0">
                <a:solidFill>
                  <a:schemeClr val="bg1"/>
                </a:solidFill>
                <a:latin typeface="Arial"/>
                <a:cs typeface="Arial"/>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endParaRPr lang="en-US" dirty="0" smtClean="0"/>
          </a:p>
          <a:p>
            <a:fld id="{20E72F2D-B2AC-6244-8A61-4DB2981BEBB5}" type="slidenum">
              <a:rPr lang="en-US" smtClean="0"/>
              <a:pPr/>
              <a:t>‹#›</a:t>
            </a:fld>
            <a:endParaRPr lang="en-US" dirty="0" smtClean="0"/>
          </a:p>
          <a:p>
            <a:endParaRPr lang="en-US" dirty="0"/>
          </a:p>
        </p:txBody>
      </p:sp>
      <p:sp>
        <p:nvSpPr>
          <p:cNvPr id="11" name="Text Placeholder 10"/>
          <p:cNvSpPr>
            <a:spLocks noGrp="1"/>
          </p:cNvSpPr>
          <p:nvPr>
            <p:ph type="body" sz="quarter" idx="14"/>
          </p:nvPr>
        </p:nvSpPr>
        <p:spPr>
          <a:xfrm>
            <a:off x="772586" y="1663700"/>
            <a:ext cx="10606615" cy="3492500"/>
          </a:xfrm>
          <a:prstGeom prst="rect">
            <a:avLst/>
          </a:prstGeom>
        </p:spPr>
        <p:txBody>
          <a:bodyPr vert="horz"/>
          <a:lstStyle>
            <a:lvl1pPr>
              <a:defRPr sz="2800">
                <a:latin typeface="Arial"/>
                <a:cs typeface="Arial"/>
              </a:defRPr>
            </a:lvl1pPr>
            <a:lvl2pPr>
              <a:defRPr sz="2400">
                <a:latin typeface="Arial"/>
                <a:cs typeface="Arial"/>
              </a:defRPr>
            </a:lvl2pPr>
            <a:lvl3pPr>
              <a:defRPr>
                <a:latin typeface="Arial"/>
                <a:cs typeface="Arial"/>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96947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43648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367007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44272-BF4B-497E-A0E4-D540DB4FAD4D}"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18623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44272-BF4B-497E-A0E4-D540DB4FAD4D}" type="datetimeFigureOut">
              <a:rPr lang="en-US" smtClean="0"/>
              <a:t>11/18/2016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47732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44272-BF4B-497E-A0E4-D540DB4FAD4D}" type="datetimeFigureOut">
              <a:rPr lang="en-US" smtClean="0"/>
              <a:t>11/18/2016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3301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4272-BF4B-497E-A0E4-D540DB4FAD4D}" type="datetimeFigureOut">
              <a:rPr lang="en-US" smtClean="0"/>
              <a:t>11/18/2016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41286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4272-BF4B-497E-A0E4-D540DB4FAD4D}"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32281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4272-BF4B-497E-A0E4-D540DB4FAD4D}"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213154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44272-BF4B-497E-A0E4-D540DB4FAD4D}" type="datetimeFigureOut">
              <a:rPr lang="en-US" smtClean="0"/>
              <a:t>11/18/2016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5726F-3CA4-4BBB-9205-93FC3F4E5E3F}" type="slidenum">
              <a:rPr lang="en-US" smtClean="0"/>
              <a:t>‹#›</a:t>
            </a:fld>
            <a:endParaRPr lang="en-US"/>
          </a:p>
        </p:txBody>
      </p:sp>
    </p:spTree>
    <p:extLst>
      <p:ext uri="{BB962C8B-B14F-4D97-AF65-F5344CB8AC3E}">
        <p14:creationId xmlns:p14="http://schemas.microsoft.com/office/powerpoint/2010/main" val="3575830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7238" y="139337"/>
            <a:ext cx="11348008" cy="957943"/>
          </a:xfrm>
        </p:spPr>
        <p:txBody>
          <a:bodyPr>
            <a:normAutofit fontScale="90000"/>
          </a:bodyPr>
          <a:lstStyle/>
          <a:p>
            <a:pPr algn="ctr"/>
            <a:r>
              <a:rPr lang="en-US" dirty="0" smtClean="0"/>
              <a:t/>
            </a:r>
            <a:br>
              <a:rPr lang="en-US" dirty="0" smtClean="0"/>
            </a:br>
            <a:r>
              <a:rPr lang="en-US" sz="2200" b="1" smtClean="0">
                <a:solidFill>
                  <a:srgbClr val="FF0000"/>
                </a:solidFill>
              </a:rPr>
              <a:t>DCC Working </a:t>
            </a:r>
            <a:r>
              <a:rPr lang="en-US" sz="2200" b="1" dirty="0" smtClean="0">
                <a:solidFill>
                  <a:srgbClr val="FF0000"/>
                </a:solidFill>
              </a:rPr>
              <a:t>Group on Agriculture and Land</a:t>
            </a:r>
            <a:r>
              <a:rPr lang="ru-RU" sz="2200" b="1" dirty="0" smtClean="0"/>
              <a:t/>
            </a:r>
            <a:br>
              <a:rPr lang="ru-RU" sz="2200" b="1" dirty="0" smtClean="0"/>
            </a:br>
            <a:r>
              <a:rPr lang="en-US" sz="2200" dirty="0" smtClean="0"/>
              <a:t/>
            </a:r>
            <a:br>
              <a:rPr lang="en-US" sz="2200" dirty="0" smtClean="0"/>
            </a:br>
            <a:r>
              <a:rPr lang="en-US" b="1" dirty="0" smtClean="0"/>
              <a:t>MTDS (</a:t>
            </a:r>
            <a:r>
              <a:rPr lang="en-US" b="1" dirty="0" err="1" smtClean="0"/>
              <a:t>GoT</a:t>
            </a:r>
            <a:r>
              <a:rPr lang="en-US" b="1" dirty="0" smtClean="0"/>
              <a:t>) priorities for the sector </a:t>
            </a:r>
            <a:r>
              <a:rPr lang="en-US" dirty="0" smtClean="0"/>
              <a:t/>
            </a:r>
            <a:br>
              <a:rPr lang="en-US" dirty="0" smtClean="0"/>
            </a:br>
            <a:endParaRPr lang="en-US" dirty="0"/>
          </a:p>
        </p:txBody>
      </p:sp>
      <p:sp>
        <p:nvSpPr>
          <p:cNvPr id="3" name="Rectangle 2"/>
          <p:cNvSpPr/>
          <p:nvPr/>
        </p:nvSpPr>
        <p:spPr>
          <a:xfrm>
            <a:off x="2583680" y="1566287"/>
            <a:ext cx="7417749" cy="425501"/>
          </a:xfrm>
          <a:prstGeom prst="rect">
            <a:avLst/>
          </a:prstGeom>
        </p:spPr>
        <p:txBody>
          <a:bodyPr wrap="square">
            <a:spAutoFit/>
          </a:bodyPr>
          <a:lstStyle/>
          <a:p>
            <a:pPr marL="342900" indent="-342900">
              <a:lnSpc>
                <a:spcPct val="115000"/>
              </a:lnSpc>
              <a:buFont typeface="Times New Roman" panose="02020603050405020304" pitchFamily="18" charset="0"/>
              <a:buChar char="-"/>
            </a:pPr>
            <a:endParaRPr lang="en-US" sz="2000" dirty="0"/>
          </a:p>
        </p:txBody>
      </p:sp>
      <p:sp>
        <p:nvSpPr>
          <p:cNvPr id="4" name="Rectangle 3"/>
          <p:cNvSpPr/>
          <p:nvPr/>
        </p:nvSpPr>
        <p:spPr>
          <a:xfrm>
            <a:off x="687238" y="1566287"/>
            <a:ext cx="10903871" cy="707886"/>
          </a:xfrm>
          <a:prstGeom prst="rect">
            <a:avLst/>
          </a:prstGeom>
        </p:spPr>
        <p:txBody>
          <a:bodyPr wrap="square">
            <a:spAutoFit/>
          </a:bodyPr>
          <a:lstStyle/>
          <a:p>
            <a:r>
              <a:rPr lang="en-US" sz="2000" dirty="0"/>
              <a:t> </a:t>
            </a:r>
          </a:p>
          <a:p>
            <a:endParaRPr lang="en-US" sz="2000" dirty="0" smtClean="0"/>
          </a:p>
        </p:txBody>
      </p:sp>
      <p:sp>
        <p:nvSpPr>
          <p:cNvPr id="5" name="Text Placeholder 2"/>
          <p:cNvSpPr>
            <a:spLocks noGrp="1"/>
          </p:cNvSpPr>
          <p:nvPr>
            <p:ph type="body" sz="quarter" idx="14"/>
          </p:nvPr>
        </p:nvSpPr>
        <p:spPr>
          <a:xfrm>
            <a:off x="763877" y="1187938"/>
            <a:ext cx="10606615" cy="5423877"/>
          </a:xfrm>
        </p:spPr>
        <p:txBody>
          <a:bodyPr>
            <a:normAutofit lnSpcReduction="10000"/>
          </a:bodyPr>
          <a:lstStyle/>
          <a:p>
            <a:pPr marL="457200" indent="-457200"/>
            <a:r>
              <a:rPr lang="en-GB" sz="2600" dirty="0" smtClean="0"/>
              <a:t>Deepening </a:t>
            </a:r>
            <a:r>
              <a:rPr lang="en-GB" sz="2600" dirty="0"/>
              <a:t>of agrarian reform</a:t>
            </a:r>
          </a:p>
          <a:p>
            <a:pPr marL="457200" indent="-457200"/>
            <a:r>
              <a:rPr lang="en-GB" sz="2600" dirty="0"/>
              <a:t>Access of the agriculture enterprises to finance and credit resources</a:t>
            </a:r>
          </a:p>
          <a:p>
            <a:pPr marL="457200" indent="-457200"/>
            <a:r>
              <a:rPr lang="en-GB" sz="2600" dirty="0"/>
              <a:t>Improve agriculture infrastructure and logistics </a:t>
            </a:r>
          </a:p>
          <a:p>
            <a:pPr marL="457200" indent="-457200"/>
            <a:r>
              <a:rPr lang="en-GB" sz="2600" dirty="0"/>
              <a:t>Increase Food Security and improving </a:t>
            </a:r>
            <a:r>
              <a:rPr lang="en-GB" sz="2600" dirty="0" smtClean="0"/>
              <a:t>nutrition;</a:t>
            </a:r>
            <a:endParaRPr lang="en-GB" sz="2600" dirty="0"/>
          </a:p>
          <a:p>
            <a:pPr marL="457200" indent="-457200"/>
            <a:r>
              <a:rPr lang="en-GB" sz="2600" dirty="0"/>
              <a:t>Improve Management of the agriculture sector and organizational structure of the </a:t>
            </a:r>
            <a:r>
              <a:rPr lang="en-GB" sz="2600" dirty="0" err="1" smtClean="0"/>
              <a:t>MoA</a:t>
            </a:r>
            <a:r>
              <a:rPr lang="en-GB" sz="2600" dirty="0" smtClean="0"/>
              <a:t>;</a:t>
            </a:r>
          </a:p>
          <a:p>
            <a:pPr marL="457200" indent="-457200"/>
            <a:r>
              <a:rPr lang="en-GB" sz="2600" dirty="0" smtClean="0"/>
              <a:t>Consolidation of </a:t>
            </a:r>
            <a:r>
              <a:rPr lang="en-GB" sz="2600" dirty="0" err="1" smtClean="0"/>
              <a:t>Dehkan</a:t>
            </a:r>
            <a:r>
              <a:rPr lang="en-GB" sz="2600" dirty="0" smtClean="0"/>
              <a:t> Farms;</a:t>
            </a:r>
          </a:p>
          <a:p>
            <a:pPr marL="457200" indent="-457200"/>
            <a:r>
              <a:rPr lang="en-GB" sz="2600" dirty="0" smtClean="0"/>
              <a:t>Improve taxation mechanism;</a:t>
            </a:r>
          </a:p>
          <a:p>
            <a:pPr marL="457200" indent="-457200"/>
            <a:r>
              <a:rPr lang="en-GB" sz="2600" dirty="0" smtClean="0"/>
              <a:t>Improve the level of agriculture mechanization and increase access to irrigation and land reclamation;</a:t>
            </a:r>
          </a:p>
          <a:p>
            <a:pPr marL="457200" indent="-457200"/>
            <a:r>
              <a:rPr lang="en-GB" sz="2600" dirty="0" smtClean="0"/>
              <a:t>Upgrade marketing  and skills of the </a:t>
            </a:r>
            <a:r>
              <a:rPr lang="en-GB" sz="2600" dirty="0" err="1" smtClean="0"/>
              <a:t>agr</a:t>
            </a:r>
            <a:r>
              <a:rPr lang="en-GB" sz="2600" dirty="0" smtClean="0"/>
              <a:t> workers;</a:t>
            </a:r>
          </a:p>
          <a:p>
            <a:pPr marL="457200" indent="-457200"/>
            <a:r>
              <a:rPr lang="en-GB" sz="2600" dirty="0" smtClean="0"/>
              <a:t>Rational land and water resources </a:t>
            </a:r>
          </a:p>
          <a:p>
            <a:pPr marL="457200" indent="-457200"/>
            <a:endParaRPr lang="en-GB" sz="2600" dirty="0"/>
          </a:p>
          <a:p>
            <a:pPr marL="0" indent="0">
              <a:buNone/>
            </a:pPr>
            <a:endParaRPr lang="en-US" dirty="0" smtClean="0"/>
          </a:p>
          <a:p>
            <a:endParaRPr lang="en-US" dirty="0"/>
          </a:p>
        </p:txBody>
      </p:sp>
    </p:spTree>
    <p:extLst>
      <p:ext uri="{BB962C8B-B14F-4D97-AF65-F5344CB8AC3E}">
        <p14:creationId xmlns:p14="http://schemas.microsoft.com/office/powerpoint/2010/main" val="1976104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21181" y="235132"/>
            <a:ext cx="11348008" cy="597954"/>
          </a:xfrm>
        </p:spPr>
        <p:txBody>
          <a:bodyPr>
            <a:normAutofit fontScale="90000"/>
          </a:bodyPr>
          <a:lstStyle/>
          <a:p>
            <a:pPr algn="ctr"/>
            <a:r>
              <a:rPr lang="en-US" dirty="0"/>
              <a:t/>
            </a:r>
            <a:br>
              <a:rPr lang="en-US" dirty="0"/>
            </a:br>
            <a:r>
              <a:rPr lang="en-US" sz="3100" b="1" dirty="0" smtClean="0"/>
              <a:t>Development Partners’ interventions / Donor’s support</a:t>
            </a:r>
            <a:r>
              <a:rPr lang="en-US" dirty="0"/>
              <a:t/>
            </a:r>
            <a:br>
              <a:rPr lang="en-US" dirty="0"/>
            </a:b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22519496"/>
              </p:ext>
            </p:extLst>
          </p:nvPr>
        </p:nvGraphicFramePr>
        <p:xfrm>
          <a:off x="131014" y="1227859"/>
          <a:ext cx="11913502" cy="5317684"/>
        </p:xfrm>
        <a:graphic>
          <a:graphicData uri="http://schemas.openxmlformats.org/drawingml/2006/table">
            <a:tbl>
              <a:tblPr>
                <a:tableStyleId>{5C22544A-7EE6-4342-B048-85BDC9FD1C3A}</a:tableStyleId>
              </a:tblPr>
              <a:tblGrid>
                <a:gridCol w="11913502"/>
              </a:tblGrid>
              <a:tr h="446941">
                <a:tc>
                  <a:txBody>
                    <a:bodyPr/>
                    <a:lstStyle/>
                    <a:p>
                      <a:pPr algn="l" fontAlgn="ctr"/>
                      <a:r>
                        <a:rPr lang="en-US" sz="1600" b="0" i="0" u="none" strike="noStrike" dirty="0" smtClean="0">
                          <a:solidFill>
                            <a:srgbClr val="000000"/>
                          </a:solidFill>
                          <a:effectLst/>
                          <a:latin typeface="Calibri" panose="020F0502020204030204" pitchFamily="34" charset="0"/>
                        </a:rPr>
                        <a:t> </a:t>
                      </a:r>
                      <a:endParaRPr lang="en-US" sz="1600" b="0" i="0" u="none" strike="noStrike" dirty="0">
                        <a:solidFill>
                          <a:srgbClr val="FF0000"/>
                        </a:solidFill>
                        <a:effectLst/>
                        <a:latin typeface="Calibri" panose="020F0502020204030204" pitchFamily="34" charset="0"/>
                      </a:endParaRPr>
                    </a:p>
                  </a:txBody>
                  <a:tcPr marL="1238" marR="1238" marT="1238" marB="0" anchor="ctr"/>
                </a:tc>
              </a:tr>
              <a:tr h="609653">
                <a:tc>
                  <a:txBody>
                    <a:bodyPr/>
                    <a:lstStyle/>
                    <a:p>
                      <a:pPr marL="457200" indent="-457200" algn="l">
                        <a:buSzPct val="75000"/>
                        <a:buFont typeface="Arial" pitchFamily="34" charset="0"/>
                        <a:buChar char="•"/>
                        <a:defRPr sz="3500" b="1">
                          <a:latin typeface="Helvetica"/>
                          <a:ea typeface="Helvetica"/>
                          <a:cs typeface="Helvetica"/>
                          <a:sym typeface="Helvetica"/>
                        </a:defRPr>
                      </a:pPr>
                      <a:r>
                        <a:rPr lang="en-GB" sz="1600" b="0" dirty="0" smtClean="0">
                          <a:sym typeface="Helvetica Light"/>
                        </a:rPr>
                        <a:t>Support in implementation of the agrarian reform and establishment of ARS;</a:t>
                      </a:r>
                    </a:p>
                  </a:txBody>
                  <a:tcPr marL="1238" marR="1238" marT="1238" marB="0" anchor="ctr"/>
                </a:tc>
              </a:tr>
              <a:tr h="523291">
                <a:tc>
                  <a:txBody>
                    <a:bodyPr/>
                    <a:lstStyle/>
                    <a:p>
                      <a:pPr marL="457200" indent="-457200" algn="l">
                        <a:buSzPct val="75000"/>
                        <a:buFont typeface="Arial" pitchFamily="34" charset="0"/>
                        <a:buChar char="•"/>
                        <a:defRPr sz="3500"/>
                      </a:pPr>
                      <a:r>
                        <a:rPr lang="en-GB" sz="1600" b="0" kern="1200" dirty="0" smtClean="0">
                          <a:solidFill>
                            <a:schemeClr val="dk1"/>
                          </a:solidFill>
                          <a:latin typeface="Helvetica"/>
                          <a:ea typeface="Helvetica"/>
                          <a:cs typeface="Helvetica"/>
                        </a:rPr>
                        <a:t>Institutional restructuring of the </a:t>
                      </a:r>
                      <a:r>
                        <a:rPr lang="en-GB" sz="1600" b="0" kern="1200" dirty="0" err="1" smtClean="0">
                          <a:solidFill>
                            <a:schemeClr val="dk1"/>
                          </a:solidFill>
                          <a:latin typeface="Helvetica"/>
                          <a:ea typeface="Helvetica"/>
                          <a:cs typeface="Helvetica"/>
                        </a:rPr>
                        <a:t>MoA</a:t>
                      </a:r>
                      <a:r>
                        <a:rPr lang="en-GB" sz="1600" b="0" kern="1200" dirty="0" smtClean="0">
                          <a:solidFill>
                            <a:schemeClr val="dk1"/>
                          </a:solidFill>
                          <a:latin typeface="Helvetica"/>
                          <a:ea typeface="Helvetica"/>
                          <a:cs typeface="Helvetica"/>
                        </a:rPr>
                        <a:t>  ( including review the system of SUEs);</a:t>
                      </a:r>
                      <a:endParaRPr lang="en-US" sz="1600" b="0" i="0" u="none" strike="noStrike" dirty="0">
                        <a:solidFill>
                          <a:srgbClr val="000000"/>
                        </a:solidFill>
                        <a:effectLst/>
                        <a:latin typeface="Calibri" panose="020F0502020204030204" pitchFamily="34" charset="0"/>
                      </a:endParaRPr>
                    </a:p>
                  </a:txBody>
                  <a:tcPr marL="1238" marR="1238" marT="1238" marB="0" anchor="ctr"/>
                </a:tc>
              </a:tr>
              <a:tr h="656680">
                <a:tc>
                  <a:txBody>
                    <a:bodyPr/>
                    <a:lstStyle/>
                    <a:p>
                      <a:pPr marL="457200" indent="-457200" algn="l">
                        <a:buSzPct val="75000"/>
                        <a:buFont typeface="Arial" pitchFamily="34" charset="0"/>
                        <a:buChar char="•"/>
                        <a:defRPr sz="3500"/>
                      </a:pPr>
                      <a:r>
                        <a:rPr lang="en-GB" sz="1600" b="0" kern="1200" dirty="0" smtClean="0">
                          <a:solidFill>
                            <a:schemeClr val="dk1"/>
                          </a:solidFill>
                          <a:latin typeface="Helvetica"/>
                          <a:ea typeface="Helvetica"/>
                          <a:cs typeface="Helvetica"/>
                        </a:rPr>
                        <a:t>Analyses of the  value chain of the products and support  to eliminate/reduce the current problems;</a:t>
                      </a:r>
                    </a:p>
                  </a:txBody>
                  <a:tcPr marL="1238" marR="1238" marT="1238" marB="0" anchor="ctr"/>
                </a:tc>
              </a:tr>
              <a:tr h="468945">
                <a:tc>
                  <a:txBody>
                    <a:bodyPr/>
                    <a:lstStyle/>
                    <a:p>
                      <a:pPr marL="457200" indent="-457200" algn="l">
                        <a:buSzPct val="75000"/>
                        <a:buFont typeface="Arial" pitchFamily="34" charset="0"/>
                        <a:buChar char="•"/>
                        <a:defRPr sz="3500"/>
                      </a:pPr>
                      <a:r>
                        <a:rPr lang="en-GB" sz="1600" b="0" kern="1200" dirty="0" smtClean="0">
                          <a:solidFill>
                            <a:schemeClr val="dk1"/>
                          </a:solidFill>
                          <a:latin typeface="Helvetica"/>
                          <a:ea typeface="Helvetica"/>
                          <a:cs typeface="Helvetica"/>
                        </a:rPr>
                        <a:t>Support to the improvement  agriculture production and product quality ;</a:t>
                      </a:r>
                      <a:endParaRPr lang="en-US" sz="1600" b="0" i="0" u="none" strike="noStrike" dirty="0">
                        <a:solidFill>
                          <a:srgbClr val="000000"/>
                        </a:solidFill>
                        <a:effectLst/>
                        <a:latin typeface="Calibri" panose="020F0502020204030204" pitchFamily="34" charset="0"/>
                      </a:endParaRPr>
                    </a:p>
                  </a:txBody>
                  <a:tcPr marL="1238" marR="1238" marT="1238" marB="0"/>
                </a:tc>
              </a:tr>
              <a:tr h="422779">
                <a:tc>
                  <a:txBody>
                    <a:bodyPr/>
                    <a:lstStyle/>
                    <a:p>
                      <a:pPr marL="457200" indent="-457200" algn="l">
                        <a:buSzPct val="75000"/>
                        <a:buFont typeface="Arial" pitchFamily="34" charset="0"/>
                        <a:buChar char="•"/>
                        <a:defRPr sz="3500"/>
                      </a:pPr>
                      <a:r>
                        <a:rPr lang="en-GB" sz="1600" b="0" kern="1200" dirty="0" smtClean="0">
                          <a:solidFill>
                            <a:schemeClr val="dk1"/>
                          </a:solidFill>
                          <a:latin typeface="Helvetica"/>
                          <a:ea typeface="Helvetica"/>
                          <a:cs typeface="Helvetica"/>
                        </a:rPr>
                        <a:t>Improvement</a:t>
                      </a:r>
                      <a:r>
                        <a:rPr lang="en-GB" sz="1600" b="0" kern="1200" baseline="0" dirty="0" smtClean="0">
                          <a:solidFill>
                            <a:schemeClr val="dk1"/>
                          </a:solidFill>
                          <a:latin typeface="Helvetica"/>
                          <a:ea typeface="Helvetica"/>
                          <a:cs typeface="Helvetica"/>
                        </a:rPr>
                        <a:t> of Land legislation; </a:t>
                      </a:r>
                    </a:p>
                    <a:p>
                      <a:pPr marL="0" indent="0" algn="l">
                        <a:buSzPct val="75000"/>
                        <a:buFont typeface="Arial" pitchFamily="34" charset="0"/>
                        <a:buNone/>
                        <a:defRPr sz="3500"/>
                      </a:pPr>
                      <a:endParaRPr lang="en-GB" sz="1600" b="0" kern="1200" baseline="0" dirty="0" smtClean="0">
                        <a:solidFill>
                          <a:schemeClr val="dk1"/>
                        </a:solidFill>
                        <a:latin typeface="Helvetica"/>
                        <a:ea typeface="Helvetica"/>
                        <a:cs typeface="Helvetica"/>
                      </a:endParaRPr>
                    </a:p>
                  </a:txBody>
                  <a:tcPr marL="1238" marR="1238" marT="1238" marB="0" anchor="ctr"/>
                </a:tc>
              </a:tr>
              <a:tr h="1326936">
                <a:tc>
                  <a:txBody>
                    <a:bodyPr/>
                    <a:lstStyle/>
                    <a:p>
                      <a:pPr marL="457200" indent="-457200" algn="l" defTabSz="914400" rtl="0" eaLnBrk="1" fontAlgn="t" latinLnBrk="0" hangingPunct="1">
                        <a:buSzPct val="75000"/>
                        <a:buFont typeface="Arial" pitchFamily="34" charset="0"/>
                        <a:buChar char="•"/>
                        <a:defRPr sz="3500"/>
                      </a:pPr>
                      <a:r>
                        <a:rPr lang="en-GB" sz="1600" b="0" kern="1200" dirty="0" smtClean="0">
                          <a:solidFill>
                            <a:schemeClr val="dk1"/>
                          </a:solidFill>
                          <a:latin typeface="Helvetica"/>
                          <a:ea typeface="Helvetica"/>
                          <a:cs typeface="Helvetica"/>
                        </a:rPr>
                        <a:t>Providing support to financing of agriculture through different lending projects; </a:t>
                      </a:r>
                    </a:p>
                    <a:p>
                      <a:pPr marL="457200" indent="-457200" algn="l" defTabSz="914400" rtl="0" eaLnBrk="1" fontAlgn="t" latinLnBrk="0" hangingPunct="1">
                        <a:buSzPct val="75000"/>
                        <a:buFont typeface="Arial" pitchFamily="34" charset="0"/>
                        <a:buChar char="•"/>
                        <a:defRPr sz="3500"/>
                      </a:pPr>
                      <a:endParaRPr lang="en-GB" sz="1600" b="0" kern="1200" dirty="0" smtClean="0">
                        <a:solidFill>
                          <a:schemeClr val="dk1"/>
                        </a:solidFill>
                        <a:latin typeface="Helvetica"/>
                        <a:ea typeface="Helvetica"/>
                        <a:cs typeface="Helvetica"/>
                      </a:endParaRPr>
                    </a:p>
                    <a:p>
                      <a:pPr marL="457200" indent="-457200" algn="l" defTabSz="914400" rtl="0" eaLnBrk="1" fontAlgn="t" latinLnBrk="0" hangingPunct="1">
                        <a:buSzPct val="75000"/>
                        <a:buFont typeface="Arial" pitchFamily="34" charset="0"/>
                        <a:buChar char="•"/>
                        <a:defRPr sz="3500"/>
                      </a:pPr>
                      <a:r>
                        <a:rPr lang="en-US" sz="1600" b="0" kern="1200" dirty="0" smtClean="0">
                          <a:solidFill>
                            <a:schemeClr val="tx1"/>
                          </a:solidFill>
                          <a:latin typeface="Helvetica"/>
                          <a:ea typeface="Helvetica"/>
                          <a:cs typeface="Helvetica"/>
                        </a:rPr>
                        <a:t>Various Sustainable Land Management</a:t>
                      </a:r>
                      <a:r>
                        <a:rPr lang="en-US" sz="1600" b="0" kern="1200" baseline="0" dirty="0" smtClean="0">
                          <a:solidFill>
                            <a:schemeClr val="tx1"/>
                          </a:solidFill>
                          <a:latin typeface="Helvetica"/>
                          <a:ea typeface="Helvetica"/>
                          <a:cs typeface="Helvetica"/>
                        </a:rPr>
                        <a:t> (SLM) and </a:t>
                      </a:r>
                      <a:r>
                        <a:rPr lang="en-US" sz="1600" b="0" kern="1200" dirty="0" smtClean="0">
                          <a:solidFill>
                            <a:schemeClr val="tx1"/>
                          </a:solidFill>
                          <a:latin typeface="Helvetica"/>
                          <a:ea typeface="Helvetica"/>
                          <a:cs typeface="Helvetica"/>
                        </a:rPr>
                        <a:t>Integrated Watershed Management (IWSM) models and approaches </a:t>
                      </a:r>
                    </a:p>
                    <a:p>
                      <a:pPr marL="0" indent="0" algn="l" defTabSz="914400" rtl="0" eaLnBrk="1" fontAlgn="t" latinLnBrk="0" hangingPunct="1">
                        <a:buSzPct val="75000"/>
                        <a:buFont typeface="Arial" pitchFamily="34" charset="0"/>
                        <a:buNone/>
                        <a:defRPr sz="3500"/>
                      </a:pPr>
                      <a:r>
                        <a:rPr lang="en-US" sz="1600" b="0" kern="1200" dirty="0" smtClean="0">
                          <a:solidFill>
                            <a:schemeClr val="tx1"/>
                          </a:solidFill>
                          <a:latin typeface="Helvetica"/>
                          <a:ea typeface="Helvetica"/>
                          <a:cs typeface="Helvetica"/>
                        </a:rPr>
                        <a:t>         are elaborated and piloted and ready for scaling up and replication in other parts of the country. </a:t>
                      </a:r>
                      <a:endParaRPr lang="en-GB" sz="1600" b="0" kern="1200" dirty="0" smtClean="0">
                        <a:solidFill>
                          <a:schemeClr val="tx1"/>
                        </a:solidFill>
                        <a:latin typeface="Helvetica"/>
                        <a:ea typeface="Helvetica"/>
                        <a:cs typeface="Helvetica"/>
                      </a:endParaRPr>
                    </a:p>
                    <a:p>
                      <a:pPr marL="457200" indent="-457200" algn="l" defTabSz="914400" rtl="0" eaLnBrk="1" fontAlgn="t" latinLnBrk="0" hangingPunct="1">
                        <a:buSzPct val="75000"/>
                        <a:buFont typeface="Arial" pitchFamily="34" charset="0"/>
                        <a:buChar char="•"/>
                        <a:defRPr sz="3500"/>
                      </a:pPr>
                      <a:endParaRPr lang="en-US" sz="1600" b="0" kern="1200" dirty="0">
                        <a:solidFill>
                          <a:schemeClr val="dk1"/>
                        </a:solidFill>
                        <a:latin typeface="Helvetica"/>
                        <a:ea typeface="Helvetica"/>
                        <a:cs typeface="Helvetica"/>
                      </a:endParaRPr>
                    </a:p>
                  </a:txBody>
                  <a:tcPr marL="1238" marR="1238" marT="1238" marB="0"/>
                </a:tc>
              </a:tr>
              <a:tr h="268748">
                <a:tc>
                  <a:txBody>
                    <a:bodyPr/>
                    <a:lstStyle/>
                    <a:p>
                      <a:pPr algn="l" fontAlgn="ctr"/>
                      <a:endParaRPr lang="en-US" sz="1600" b="0" i="0" u="none" strike="noStrike" dirty="0">
                        <a:solidFill>
                          <a:srgbClr val="000000"/>
                        </a:solidFill>
                        <a:effectLst/>
                        <a:latin typeface="Calibri" panose="020F0502020204030204" pitchFamily="34" charset="0"/>
                      </a:endParaRPr>
                    </a:p>
                  </a:txBody>
                  <a:tcPr marL="1238" marR="1238" marT="1238" marB="0" anchor="ctr"/>
                </a:tc>
              </a:tr>
              <a:tr h="282494">
                <a:tc>
                  <a:txBody>
                    <a:bodyPr/>
                    <a:lstStyle/>
                    <a:p>
                      <a:pPr algn="l" fontAlgn="ctr"/>
                      <a:endParaRPr lang="en-US" sz="1600" b="0" i="0" u="none" strike="noStrike" dirty="0">
                        <a:solidFill>
                          <a:srgbClr val="000000"/>
                        </a:solidFill>
                        <a:effectLst/>
                        <a:latin typeface="Calibri" panose="020F0502020204030204" pitchFamily="34" charset="0"/>
                      </a:endParaRPr>
                    </a:p>
                  </a:txBody>
                  <a:tcPr marL="1238" marR="1238" marT="1238" marB="0" anchor="ctr"/>
                </a:tc>
              </a:tr>
              <a:tr h="211925">
                <a:tc>
                  <a:txBody>
                    <a:bodyPr/>
                    <a:lstStyle/>
                    <a:p>
                      <a:pPr algn="l" fontAlgn="ctr"/>
                      <a:endParaRPr lang="en-US" sz="1600" b="0" i="0" u="none" strike="noStrike" dirty="0">
                        <a:solidFill>
                          <a:srgbClr val="000000"/>
                        </a:solidFill>
                        <a:effectLst/>
                        <a:latin typeface="Calibri" panose="020F0502020204030204" pitchFamily="34" charset="0"/>
                      </a:endParaRPr>
                    </a:p>
                  </a:txBody>
                  <a:tcPr marL="1238" marR="1238" marT="1238" marB="0" anchor="ctr"/>
                </a:tc>
              </a:tr>
            </a:tbl>
          </a:graphicData>
        </a:graphic>
      </p:graphicFrame>
    </p:spTree>
    <p:extLst>
      <p:ext uri="{BB962C8B-B14F-4D97-AF65-F5344CB8AC3E}">
        <p14:creationId xmlns:p14="http://schemas.microsoft.com/office/powerpoint/2010/main" val="3960785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181" y="235132"/>
            <a:ext cx="11348008" cy="597954"/>
          </a:xfrm>
        </p:spPr>
        <p:txBody>
          <a:bodyPr>
            <a:normAutofit fontScale="90000"/>
          </a:bodyPr>
          <a:lstStyle/>
          <a:p>
            <a:pPr algn="ctr"/>
            <a:r>
              <a:rPr lang="en-US" sz="1300" dirty="0" smtClean="0"/>
              <a:t/>
            </a:r>
            <a:br>
              <a:rPr lang="en-US" sz="1300" dirty="0" smtClean="0"/>
            </a:br>
            <a:r>
              <a:rPr lang="en-US" b="1" dirty="0" smtClean="0"/>
              <a:t>What is missing? But is important for the sector development</a:t>
            </a:r>
            <a:endParaRPr lang="en-US" b="1" dirty="0"/>
          </a:p>
        </p:txBody>
      </p:sp>
      <p:sp>
        <p:nvSpPr>
          <p:cNvPr id="3" name="Rectangle 2"/>
          <p:cNvSpPr/>
          <p:nvPr/>
        </p:nvSpPr>
        <p:spPr>
          <a:xfrm>
            <a:off x="316871" y="1339913"/>
            <a:ext cx="11452634" cy="5101397"/>
          </a:xfrm>
          <a:prstGeom prst="rect">
            <a:avLst/>
          </a:prstGeom>
        </p:spPr>
        <p:txBody>
          <a:bodyPr wrap="square">
            <a:spAutoFit/>
          </a:bodyPr>
          <a:lstStyle/>
          <a:p>
            <a:pPr marL="285750" indent="-285750">
              <a:buFontTx/>
              <a:buChar char="-"/>
            </a:pPr>
            <a:r>
              <a:rPr lang="en-US" dirty="0" smtClean="0">
                <a:solidFill>
                  <a:srgbClr val="FF0000"/>
                </a:solidFill>
              </a:rPr>
              <a:t>What </a:t>
            </a:r>
            <a:r>
              <a:rPr lang="en-US" dirty="0">
                <a:solidFill>
                  <a:srgbClr val="FF0000"/>
                </a:solidFill>
              </a:rPr>
              <a:t>is missing (that DPs already doing</a:t>
            </a:r>
            <a:r>
              <a:rPr lang="en-US" dirty="0" smtClean="0">
                <a:solidFill>
                  <a:srgbClr val="FF0000"/>
                </a:solidFill>
              </a:rPr>
              <a:t>);</a:t>
            </a:r>
          </a:p>
          <a:p>
            <a:pPr marL="285750" lvl="0" indent="-285750" defTabSz="822958">
              <a:spcBef>
                <a:spcPts val="500"/>
              </a:spcBef>
              <a:buFont typeface="Arial" panose="020B0604020202020204" pitchFamily="34" charset="0"/>
              <a:buChar char="•"/>
              <a:defRPr sz="1800"/>
            </a:pPr>
            <a:r>
              <a:rPr lang="en-US" dirty="0" smtClean="0">
                <a:solidFill>
                  <a:srgbClr val="002060"/>
                </a:solidFill>
                <a:latin typeface="Arial" pitchFamily="34" charset="0"/>
                <a:cs typeface="Arial" pitchFamily="34" charset="0"/>
              </a:rPr>
              <a:t>Improve </a:t>
            </a:r>
            <a:r>
              <a:rPr lang="en-US" dirty="0">
                <a:solidFill>
                  <a:srgbClr val="002060"/>
                </a:solidFill>
                <a:latin typeface="Arial" pitchFamily="34" charset="0"/>
                <a:cs typeface="Arial" pitchFamily="34" charset="0"/>
              </a:rPr>
              <a:t>Food </a:t>
            </a:r>
            <a:r>
              <a:rPr lang="en-US" dirty="0" smtClean="0">
                <a:solidFill>
                  <a:srgbClr val="002060"/>
                </a:solidFill>
                <a:latin typeface="Arial" pitchFamily="34" charset="0"/>
                <a:cs typeface="Arial" pitchFamily="34" charset="0"/>
              </a:rPr>
              <a:t>Safety;</a:t>
            </a:r>
            <a:endParaRPr lang="en-US" dirty="0">
              <a:solidFill>
                <a:srgbClr val="002060"/>
              </a:solidFill>
              <a:latin typeface="Arial" pitchFamily="34" charset="0"/>
              <a:cs typeface="Arial" pitchFamily="34" charset="0"/>
            </a:endParaRPr>
          </a:p>
          <a:p>
            <a:pPr marL="285750" lvl="0" indent="-285750" defTabSz="822958">
              <a:spcBef>
                <a:spcPts val="500"/>
              </a:spcBef>
              <a:buFont typeface="Arial" panose="020B0604020202020204" pitchFamily="34" charset="0"/>
              <a:buChar char="•"/>
              <a:defRPr sz="1800"/>
            </a:pPr>
            <a:r>
              <a:rPr lang="en-US" dirty="0" smtClean="0">
                <a:solidFill>
                  <a:srgbClr val="002060"/>
                </a:solidFill>
                <a:latin typeface="Arial" pitchFamily="34" charset="0"/>
                <a:cs typeface="Arial" pitchFamily="34" charset="0"/>
              </a:rPr>
              <a:t>Improve </a:t>
            </a:r>
            <a:r>
              <a:rPr lang="en-US" dirty="0">
                <a:solidFill>
                  <a:srgbClr val="002060"/>
                </a:solidFill>
                <a:latin typeface="Arial" pitchFamily="34" charset="0"/>
                <a:cs typeface="Arial" pitchFamily="34" charset="0"/>
              </a:rPr>
              <a:t>inputs Market development (seeds, agricultural machinery, pesticides and fertilizers, postharvest </a:t>
            </a:r>
            <a:r>
              <a:rPr lang="en-US" dirty="0" smtClean="0">
                <a:solidFill>
                  <a:srgbClr val="002060"/>
                </a:solidFill>
                <a:latin typeface="Arial" pitchFamily="34" charset="0"/>
                <a:cs typeface="Arial" pitchFamily="34" charset="0"/>
              </a:rPr>
              <a:t>   equipment</a:t>
            </a:r>
            <a:r>
              <a:rPr lang="en-US" dirty="0">
                <a:solidFill>
                  <a:srgbClr val="002060"/>
                </a:solidFill>
                <a:latin typeface="Arial" pitchFamily="34" charset="0"/>
                <a:cs typeface="Arial" pitchFamily="34" charset="0"/>
              </a:rPr>
              <a:t>, etc</a:t>
            </a:r>
            <a:r>
              <a:rPr lang="en-US" dirty="0" smtClean="0">
                <a:solidFill>
                  <a:srgbClr val="002060"/>
                </a:solidFill>
                <a:latin typeface="Arial" pitchFamily="34" charset="0"/>
                <a:cs typeface="Arial" pitchFamily="34" charset="0"/>
              </a:rPr>
              <a:t>.);</a:t>
            </a:r>
            <a:endParaRPr lang="en-US" dirty="0">
              <a:solidFill>
                <a:srgbClr val="002060"/>
              </a:solidFill>
              <a:latin typeface="Arial" pitchFamily="34" charset="0"/>
              <a:cs typeface="Arial" pitchFamily="34" charset="0"/>
            </a:endParaRPr>
          </a:p>
          <a:p>
            <a:pPr marL="285750" lvl="0" indent="-285750" defTabSz="822958">
              <a:spcBef>
                <a:spcPts val="500"/>
              </a:spcBef>
              <a:buFont typeface="Arial" panose="020B0604020202020204" pitchFamily="34" charset="0"/>
              <a:buChar char="•"/>
              <a:defRPr sz="1800"/>
            </a:pPr>
            <a:r>
              <a:rPr lang="en-US" dirty="0" smtClean="0">
                <a:solidFill>
                  <a:srgbClr val="002060"/>
                </a:solidFill>
                <a:latin typeface="Arial" pitchFamily="34" charset="0"/>
                <a:cs typeface="Arial" pitchFamily="34" charset="0"/>
              </a:rPr>
              <a:t>Eliminating </a:t>
            </a:r>
            <a:r>
              <a:rPr lang="en-US" dirty="0">
                <a:solidFill>
                  <a:srgbClr val="002060"/>
                </a:solidFill>
                <a:latin typeface="Arial" pitchFamily="34" charset="0"/>
                <a:cs typeface="Arial" pitchFamily="34" charset="0"/>
              </a:rPr>
              <a:t>of Export barriers ( custom </a:t>
            </a:r>
            <a:r>
              <a:rPr lang="en-US" dirty="0" smtClean="0">
                <a:solidFill>
                  <a:srgbClr val="002060"/>
                </a:solidFill>
                <a:latin typeface="Arial" pitchFamily="34" charset="0"/>
                <a:cs typeface="Arial" pitchFamily="34" charset="0"/>
              </a:rPr>
              <a:t>fee, </a:t>
            </a:r>
            <a:r>
              <a:rPr lang="en-US" dirty="0" err="1" smtClean="0">
                <a:solidFill>
                  <a:srgbClr val="002060"/>
                </a:solidFill>
                <a:latin typeface="Arial" pitchFamily="34" charset="0"/>
                <a:cs typeface="Arial" pitchFamily="34" charset="0"/>
              </a:rPr>
              <a:t>etc</a:t>
            </a:r>
            <a:r>
              <a:rPr lang="en-US" dirty="0" smtClean="0">
                <a:solidFill>
                  <a:srgbClr val="002060"/>
                </a:solidFill>
                <a:latin typeface="Arial" pitchFamily="34" charset="0"/>
                <a:cs typeface="Arial" pitchFamily="34" charset="0"/>
              </a:rPr>
              <a:t>,);</a:t>
            </a:r>
          </a:p>
          <a:p>
            <a:pPr marL="285750" indent="-285750" defTabSz="822958">
              <a:spcBef>
                <a:spcPts val="500"/>
              </a:spcBef>
              <a:buFont typeface="Arial" panose="020B0604020202020204" pitchFamily="34" charset="0"/>
              <a:buChar char="•"/>
              <a:defRPr sz="1800"/>
            </a:pPr>
            <a:r>
              <a:rPr lang="en-US" dirty="0">
                <a:solidFill>
                  <a:srgbClr val="002060"/>
                </a:solidFill>
                <a:latin typeface="Arial" pitchFamily="34" charset="0"/>
                <a:cs typeface="Arial" pitchFamily="34" charset="0"/>
              </a:rPr>
              <a:t>Developing the Agriculture related  policies along the whole value chain (trade, processing, agricultural production), and in this sense these functions (development of policies) have to attributed to one Ministry (usually Ministry of Agriculture</a:t>
            </a:r>
            <a:r>
              <a:rPr lang="en-US" dirty="0" smtClean="0">
                <a:solidFill>
                  <a:srgbClr val="002060"/>
                </a:solidFill>
                <a:latin typeface="Arial" pitchFamily="34" charset="0"/>
                <a:cs typeface="Arial" pitchFamily="34" charset="0"/>
              </a:rPr>
              <a:t>).</a:t>
            </a:r>
          </a:p>
          <a:p>
            <a:pPr defTabSz="822958">
              <a:spcBef>
                <a:spcPts val="500"/>
              </a:spcBef>
              <a:defRPr sz="1800"/>
            </a:pPr>
            <a:endParaRPr lang="en-US" dirty="0">
              <a:solidFill>
                <a:srgbClr val="002060"/>
              </a:solidFill>
              <a:latin typeface="Arial" pitchFamily="34" charset="0"/>
              <a:cs typeface="Arial" pitchFamily="34" charset="0"/>
            </a:endParaRPr>
          </a:p>
          <a:p>
            <a:pPr marL="285750" indent="-285750">
              <a:buFontTx/>
              <a:buChar char="-"/>
            </a:pPr>
            <a:r>
              <a:rPr lang="en-US" dirty="0" smtClean="0">
                <a:solidFill>
                  <a:srgbClr val="FF0000"/>
                </a:solidFill>
              </a:rPr>
              <a:t>New </a:t>
            </a:r>
            <a:r>
              <a:rPr lang="en-US" dirty="0">
                <a:solidFill>
                  <a:srgbClr val="FF0000"/>
                </a:solidFill>
              </a:rPr>
              <a:t>actions/interventions planned by DPs</a:t>
            </a:r>
            <a:endParaRPr lang="en-GB" dirty="0">
              <a:solidFill>
                <a:srgbClr val="FF0000"/>
              </a:solidFill>
            </a:endParaRPr>
          </a:p>
          <a:p>
            <a:pPr marL="285750" indent="-285750" defTabSz="822958">
              <a:spcBef>
                <a:spcPts val="500"/>
              </a:spcBef>
              <a:buFont typeface="Arial" panose="020B0604020202020204" pitchFamily="34" charset="0"/>
              <a:buChar char="•"/>
              <a:defRPr sz="1800"/>
            </a:pPr>
            <a:r>
              <a:rPr lang="en-GB" dirty="0" smtClean="0">
                <a:solidFill>
                  <a:srgbClr val="002060"/>
                </a:solidFill>
                <a:latin typeface="Arial" pitchFamily="34" charset="0"/>
                <a:cs typeface="Arial" pitchFamily="34" charset="0"/>
                <a:sym typeface="Helvetica Light"/>
              </a:rPr>
              <a:t>Establishment </a:t>
            </a:r>
            <a:r>
              <a:rPr lang="en-GB" dirty="0">
                <a:solidFill>
                  <a:srgbClr val="002060"/>
                </a:solidFill>
                <a:latin typeface="Arial" pitchFamily="34" charset="0"/>
                <a:cs typeface="Arial" pitchFamily="34" charset="0"/>
                <a:sym typeface="Helvetica Light"/>
              </a:rPr>
              <a:t>of Agrarian Reform </a:t>
            </a:r>
            <a:r>
              <a:rPr lang="en-GB" dirty="0" smtClean="0">
                <a:solidFill>
                  <a:srgbClr val="002060"/>
                </a:solidFill>
                <a:latin typeface="Arial" pitchFamily="34" charset="0"/>
                <a:cs typeface="Arial" pitchFamily="34" charset="0"/>
                <a:sym typeface="Helvetica Light"/>
              </a:rPr>
              <a:t>Secretariat;</a:t>
            </a:r>
          </a:p>
          <a:p>
            <a:pPr marL="285750" indent="-285750" defTabSz="822958">
              <a:spcBef>
                <a:spcPts val="500"/>
              </a:spcBef>
              <a:buFont typeface="Arial" panose="020B0604020202020204" pitchFamily="34" charset="0"/>
              <a:buChar char="•"/>
              <a:defRPr sz="1800"/>
            </a:pPr>
            <a:r>
              <a:rPr lang="en-US" dirty="0" smtClean="0">
                <a:solidFill>
                  <a:srgbClr val="002060"/>
                </a:solidFill>
                <a:latin typeface="Arial" pitchFamily="34" charset="0"/>
                <a:cs typeface="Arial" pitchFamily="34" charset="0"/>
              </a:rPr>
              <a:t>Strengthening </a:t>
            </a:r>
            <a:r>
              <a:rPr lang="en-US" dirty="0">
                <a:solidFill>
                  <a:srgbClr val="002060"/>
                </a:solidFill>
                <a:latin typeface="Arial" pitchFamily="34" charset="0"/>
                <a:cs typeface="Arial" pitchFamily="34" charset="0"/>
              </a:rPr>
              <a:t>and expanding of the  Agricultural Extension system and  knowledge transfer in whole value </a:t>
            </a:r>
            <a:r>
              <a:rPr lang="en-US" dirty="0" smtClean="0">
                <a:solidFill>
                  <a:srgbClr val="002060"/>
                </a:solidFill>
                <a:latin typeface="Arial" pitchFamily="34" charset="0"/>
                <a:cs typeface="Arial" pitchFamily="34" charset="0"/>
              </a:rPr>
              <a:t>chain;</a:t>
            </a:r>
          </a:p>
          <a:p>
            <a:pPr marL="285750" indent="-285750" defTabSz="822958">
              <a:spcBef>
                <a:spcPts val="500"/>
              </a:spcBef>
              <a:buFont typeface="Arial" panose="020B0604020202020204" pitchFamily="34" charset="0"/>
              <a:buChar char="•"/>
              <a:defRPr sz="1800"/>
            </a:pPr>
            <a:r>
              <a:rPr lang="en-US" dirty="0" smtClean="0">
                <a:latin typeface="Arial" pitchFamily="34" charset="0"/>
                <a:cs typeface="Arial" pitchFamily="34" charset="0"/>
              </a:rPr>
              <a:t>Linking agriculture and climate change adaptation/Climate Smart Agriculture</a:t>
            </a:r>
          </a:p>
          <a:p>
            <a:pPr marL="285750" indent="-285750" defTabSz="822958">
              <a:spcBef>
                <a:spcPts val="500"/>
              </a:spcBef>
              <a:buFont typeface="Arial" panose="020B0604020202020204" pitchFamily="34" charset="0"/>
              <a:buChar char="•"/>
              <a:defRPr sz="1800"/>
            </a:pPr>
            <a:endParaRPr lang="en-GB" dirty="0">
              <a:solidFill>
                <a:srgbClr val="002060"/>
              </a:solidFill>
              <a:latin typeface="Arial" pitchFamily="34" charset="0"/>
              <a:cs typeface="Arial" pitchFamily="34" charset="0"/>
            </a:endParaRPr>
          </a:p>
          <a:p>
            <a:pPr marL="285750" indent="-285750">
              <a:buFontTx/>
              <a:buChar char="-"/>
            </a:pPr>
            <a:endParaRPr lang="en-GB" dirty="0"/>
          </a:p>
        </p:txBody>
      </p:sp>
    </p:spTree>
    <p:extLst>
      <p:ext uri="{BB962C8B-B14F-4D97-AF65-F5344CB8AC3E}">
        <p14:creationId xmlns:p14="http://schemas.microsoft.com/office/powerpoint/2010/main" val="909885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181" y="235132"/>
            <a:ext cx="11348008" cy="597954"/>
          </a:xfrm>
        </p:spPr>
        <p:txBody>
          <a:bodyPr>
            <a:normAutofit fontScale="90000"/>
          </a:bodyPr>
          <a:lstStyle/>
          <a:p>
            <a:pPr algn="ctr"/>
            <a:r>
              <a:rPr lang="en-US" dirty="0"/>
              <a:t/>
            </a:r>
            <a:br>
              <a:rPr lang="en-US" dirty="0"/>
            </a:br>
            <a:r>
              <a:rPr lang="en-US" dirty="0" smtClean="0"/>
              <a:t>P</a:t>
            </a:r>
            <a:r>
              <a:rPr lang="en-US" b="1" dirty="0" smtClean="0"/>
              <a:t>riority areas / Results to be achieved by 2020</a:t>
            </a:r>
            <a:endParaRPr lang="en-US" b="1" dirty="0"/>
          </a:p>
        </p:txBody>
      </p:sp>
      <p:sp>
        <p:nvSpPr>
          <p:cNvPr id="4" name="Rectangle 3"/>
          <p:cNvSpPr/>
          <p:nvPr/>
        </p:nvSpPr>
        <p:spPr>
          <a:xfrm>
            <a:off x="444138" y="1491702"/>
            <a:ext cx="11155680" cy="1366528"/>
          </a:xfrm>
          <a:prstGeom prst="rect">
            <a:avLst/>
          </a:prstGeom>
        </p:spPr>
        <p:txBody>
          <a:bodyPr wrap="square">
            <a:spAutoFit/>
          </a:bodyPr>
          <a:lstStyle/>
          <a:p>
            <a:pPr>
              <a:lnSpc>
                <a:spcPct val="115000"/>
              </a:lnSpc>
            </a:pPr>
            <a:endParaRPr lang="en-US" sz="2400" dirty="0" smtClean="0"/>
          </a:p>
          <a:p>
            <a:pPr>
              <a:lnSpc>
                <a:spcPct val="115000"/>
              </a:lnSpc>
            </a:pPr>
            <a:endParaRPr lang="en-US" sz="2400" dirty="0">
              <a:solidFill>
                <a:srgbClr val="FF0000"/>
              </a:solidFill>
            </a:endParaRPr>
          </a:p>
          <a:p>
            <a:pPr marL="342900" indent="-342900">
              <a:lnSpc>
                <a:spcPct val="115000"/>
              </a:lnSpc>
              <a:buFont typeface="Wingdings" panose="05000000000000000000" pitchFamily="2" charset="2"/>
              <a:buChar char="§"/>
            </a:pP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1944476399"/>
              </p:ext>
            </p:extLst>
          </p:nvPr>
        </p:nvGraphicFramePr>
        <p:xfrm>
          <a:off x="109416" y="1149621"/>
          <a:ext cx="12004208" cy="5173296"/>
        </p:xfrm>
        <a:graphic>
          <a:graphicData uri="http://schemas.openxmlformats.org/drawingml/2006/table">
            <a:tbl>
              <a:tblPr>
                <a:tableStyleId>{5C22544A-7EE6-4342-B048-85BDC9FD1C3A}</a:tableStyleId>
              </a:tblPr>
              <a:tblGrid>
                <a:gridCol w="12004208"/>
              </a:tblGrid>
              <a:tr h="655682">
                <a:tc>
                  <a:txBody>
                    <a:bodyPr/>
                    <a:lstStyle/>
                    <a:p>
                      <a:pPr algn="l" fontAlgn="ctr"/>
                      <a:endParaRPr lang="en-US" sz="1600" b="0" i="0" u="none" strike="noStrike" dirty="0">
                        <a:solidFill>
                          <a:srgbClr val="FF0000"/>
                        </a:solidFill>
                        <a:effectLst/>
                        <a:latin typeface="Calibri" panose="020F0502020204030204" pitchFamily="34" charset="0"/>
                      </a:endParaRPr>
                    </a:p>
                  </a:txBody>
                  <a:tcPr marL="1096" marR="1096" marT="1096" marB="0" anchor="ctr"/>
                </a:tc>
              </a:tr>
              <a:tr h="679989">
                <a:tc>
                  <a:txBody>
                    <a:bodyPr/>
                    <a:lstStyle/>
                    <a:p>
                      <a:pPr marL="457200" indent="-457200" algn="l">
                        <a:buSzPct val="75000"/>
                        <a:buFont typeface="Arial" pitchFamily="34" charset="0"/>
                        <a:buChar char="•"/>
                        <a:defRPr sz="3500" b="1">
                          <a:latin typeface="Helvetica"/>
                          <a:ea typeface="Helvetica"/>
                          <a:cs typeface="Helvetica"/>
                          <a:sym typeface="Helvetica"/>
                        </a:defRPr>
                      </a:pPr>
                      <a:r>
                        <a:rPr lang="en-GB" sz="1600" b="0" dirty="0" smtClean="0">
                          <a:sym typeface="Helvetica Light"/>
                        </a:rPr>
                        <a:t>Implementation of the agrarian reform supported</a:t>
                      </a:r>
                      <a:r>
                        <a:rPr lang="en-GB" sz="1600" b="0" baseline="0" dirty="0" smtClean="0">
                          <a:sym typeface="Helvetica Light"/>
                        </a:rPr>
                        <a:t> </a:t>
                      </a:r>
                      <a:r>
                        <a:rPr lang="en-GB" sz="1600" b="0" dirty="0" smtClean="0">
                          <a:sym typeface="Helvetica Light"/>
                        </a:rPr>
                        <a:t>;</a:t>
                      </a:r>
                    </a:p>
                    <a:p>
                      <a:pPr marL="0" indent="0" algn="l">
                        <a:buSzPct val="75000"/>
                        <a:buFont typeface="Arial" pitchFamily="34" charset="0"/>
                        <a:buNone/>
                        <a:defRPr sz="3500" b="1">
                          <a:latin typeface="Helvetica"/>
                          <a:ea typeface="Helvetica"/>
                          <a:cs typeface="Helvetica"/>
                          <a:sym typeface="Helvetica"/>
                        </a:defRPr>
                      </a:pPr>
                      <a:endParaRPr lang="en-GB" sz="1600" b="0" dirty="0" smtClean="0">
                        <a:sym typeface="Helvetica Light"/>
                      </a:endParaRPr>
                    </a:p>
                    <a:p>
                      <a:pPr marL="457200" indent="-457200" algn="l">
                        <a:buSzPct val="75000"/>
                        <a:buFont typeface="Arial" pitchFamily="34" charset="0"/>
                        <a:buChar char="•"/>
                        <a:defRPr sz="3500"/>
                      </a:pPr>
                      <a:r>
                        <a:rPr lang="en-GB" sz="1600" b="0" kern="1200" dirty="0" smtClean="0">
                          <a:solidFill>
                            <a:schemeClr val="dk1"/>
                          </a:solidFill>
                          <a:latin typeface="Helvetica"/>
                          <a:ea typeface="Helvetica"/>
                          <a:cs typeface="Helvetica"/>
                        </a:rPr>
                        <a:t>Institutional restructuring of the </a:t>
                      </a:r>
                      <a:r>
                        <a:rPr lang="en-GB" sz="1600" b="0" kern="1200" dirty="0" err="1" smtClean="0">
                          <a:solidFill>
                            <a:schemeClr val="dk1"/>
                          </a:solidFill>
                          <a:latin typeface="Helvetica"/>
                          <a:ea typeface="Helvetica"/>
                          <a:cs typeface="Helvetica"/>
                        </a:rPr>
                        <a:t>MoA</a:t>
                      </a:r>
                      <a:r>
                        <a:rPr lang="en-GB" sz="1600" b="0" kern="1200" dirty="0" smtClean="0">
                          <a:solidFill>
                            <a:schemeClr val="dk1"/>
                          </a:solidFill>
                          <a:latin typeface="Helvetica"/>
                          <a:ea typeface="Helvetica"/>
                          <a:cs typeface="Helvetica"/>
                        </a:rPr>
                        <a:t>  ( including review the system of SUEs) implemented; </a:t>
                      </a:r>
                    </a:p>
                  </a:txBody>
                  <a:tcPr marL="1238" marR="1238" marT="1238" marB="0" anchor="ctr"/>
                </a:tc>
              </a:tr>
              <a:tr h="474889">
                <a:tc>
                  <a:txBody>
                    <a:bodyPr/>
                    <a:lstStyle/>
                    <a:p>
                      <a:pPr marL="457200" marR="0" indent="-457200" algn="l" defTabSz="914400" rtl="0" eaLnBrk="1" fontAlgn="t" latinLnBrk="0" hangingPunct="1">
                        <a:lnSpc>
                          <a:spcPct val="100000"/>
                        </a:lnSpc>
                        <a:spcBef>
                          <a:spcPts val="0"/>
                        </a:spcBef>
                        <a:spcAft>
                          <a:spcPts val="0"/>
                        </a:spcAft>
                        <a:buClrTx/>
                        <a:buSzPct val="75000"/>
                        <a:buFont typeface="Arial" pitchFamily="34" charset="0"/>
                        <a:buChar char="•"/>
                        <a:tabLst/>
                        <a:defRPr sz="3500"/>
                      </a:pPr>
                      <a:r>
                        <a:rPr lang="en-GB" sz="1600" b="0" kern="1200" dirty="0" smtClean="0">
                          <a:solidFill>
                            <a:schemeClr val="dk1"/>
                          </a:solidFill>
                          <a:latin typeface="Helvetica"/>
                          <a:ea typeface="Helvetica"/>
                          <a:cs typeface="Helvetica"/>
                        </a:rPr>
                        <a:t>A system of incentives</a:t>
                      </a:r>
                      <a:r>
                        <a:rPr lang="en-GB" sz="1600" b="0" kern="1200" baseline="0" dirty="0" smtClean="0">
                          <a:solidFill>
                            <a:schemeClr val="dk1"/>
                          </a:solidFill>
                          <a:latin typeface="Helvetica"/>
                          <a:ea typeface="Helvetica"/>
                          <a:cs typeface="Helvetica"/>
                        </a:rPr>
                        <a:t> to support investments in agriculture designed and established</a:t>
                      </a:r>
                      <a:endParaRPr lang="en-GB" sz="1600" b="0" kern="1200" dirty="0" smtClean="0">
                        <a:solidFill>
                          <a:schemeClr val="dk1"/>
                        </a:solidFill>
                        <a:latin typeface="Helvetica"/>
                        <a:ea typeface="Helvetica"/>
                        <a:cs typeface="Helvetica"/>
                      </a:endParaRPr>
                    </a:p>
                  </a:txBody>
                  <a:tcPr marL="1238" marR="1238" marT="1238" marB="0" anchor="ctr"/>
                </a:tc>
              </a:tr>
              <a:tr h="474889">
                <a:tc>
                  <a:txBody>
                    <a:bodyPr/>
                    <a:lstStyle/>
                    <a:p>
                      <a:pPr marL="457200" marR="0" indent="-457200" algn="l" defTabSz="914400" rtl="0" eaLnBrk="1" fontAlgn="t" latinLnBrk="0" hangingPunct="1">
                        <a:lnSpc>
                          <a:spcPct val="100000"/>
                        </a:lnSpc>
                        <a:spcBef>
                          <a:spcPts val="0"/>
                        </a:spcBef>
                        <a:spcAft>
                          <a:spcPts val="0"/>
                        </a:spcAft>
                        <a:buClrTx/>
                        <a:buSzPct val="75000"/>
                        <a:buFont typeface="Arial" pitchFamily="34" charset="0"/>
                        <a:buChar char="•"/>
                        <a:tabLst/>
                        <a:defRPr sz="3500"/>
                      </a:pPr>
                      <a:r>
                        <a:rPr lang="en-GB" sz="1600" b="0" kern="1200" dirty="0" smtClean="0">
                          <a:solidFill>
                            <a:schemeClr val="dk1"/>
                          </a:solidFill>
                          <a:latin typeface="Helvetica"/>
                          <a:ea typeface="Helvetica"/>
                          <a:cs typeface="Helvetica"/>
                        </a:rPr>
                        <a:t>Agriculture extension established/strengthened </a:t>
                      </a:r>
                    </a:p>
                    <a:p>
                      <a:pPr marL="0" marR="0" indent="0" algn="l" defTabSz="914400" rtl="0" eaLnBrk="1" fontAlgn="t" latinLnBrk="0" hangingPunct="1">
                        <a:lnSpc>
                          <a:spcPct val="100000"/>
                        </a:lnSpc>
                        <a:spcBef>
                          <a:spcPts val="0"/>
                        </a:spcBef>
                        <a:spcAft>
                          <a:spcPts val="0"/>
                        </a:spcAft>
                        <a:buClrTx/>
                        <a:buSzPct val="75000"/>
                        <a:buFont typeface="Arial" pitchFamily="34" charset="0"/>
                        <a:buNone/>
                        <a:tabLst/>
                        <a:defRPr sz="3500"/>
                      </a:pPr>
                      <a:endParaRPr lang="en-GB" sz="1600" b="0" kern="1200" dirty="0" smtClean="0">
                        <a:solidFill>
                          <a:schemeClr val="dk1"/>
                        </a:solidFill>
                        <a:latin typeface="Helvetica"/>
                        <a:ea typeface="Helvetica"/>
                        <a:cs typeface="Helvetica"/>
                      </a:endParaRPr>
                    </a:p>
                    <a:p>
                      <a:pPr marL="457200" marR="0" indent="-457200" algn="l" defTabSz="914400" rtl="0" eaLnBrk="1" fontAlgn="t" latinLnBrk="0" hangingPunct="1">
                        <a:lnSpc>
                          <a:spcPct val="100000"/>
                        </a:lnSpc>
                        <a:spcBef>
                          <a:spcPts val="0"/>
                        </a:spcBef>
                        <a:spcAft>
                          <a:spcPts val="0"/>
                        </a:spcAft>
                        <a:buClrTx/>
                        <a:buSzPct val="75000"/>
                        <a:buFont typeface="Arial" pitchFamily="34" charset="0"/>
                        <a:buChar char="•"/>
                        <a:tabLst/>
                        <a:defRPr sz="3500"/>
                      </a:pPr>
                      <a:r>
                        <a:rPr lang="en-GB" sz="1600" b="0" kern="1200" dirty="0" smtClean="0">
                          <a:solidFill>
                            <a:schemeClr val="dk1"/>
                          </a:solidFill>
                          <a:latin typeface="Helvetica"/>
                          <a:ea typeface="Helvetica"/>
                          <a:cs typeface="Helvetica"/>
                        </a:rPr>
                        <a:t>Agribusiness</a:t>
                      </a:r>
                      <a:r>
                        <a:rPr lang="en-GB" sz="1600" b="0" kern="1200" baseline="0" dirty="0" smtClean="0">
                          <a:solidFill>
                            <a:schemeClr val="dk1"/>
                          </a:solidFill>
                          <a:latin typeface="Helvetica"/>
                          <a:ea typeface="Helvetica"/>
                          <a:cs typeface="Helvetica"/>
                        </a:rPr>
                        <a:t> services along value chains established/strengthened</a:t>
                      </a:r>
                    </a:p>
                    <a:p>
                      <a:pPr marL="0" marR="0" indent="0" algn="l" defTabSz="914400" rtl="0" eaLnBrk="1" fontAlgn="t" latinLnBrk="0" hangingPunct="1">
                        <a:lnSpc>
                          <a:spcPct val="100000"/>
                        </a:lnSpc>
                        <a:spcBef>
                          <a:spcPts val="0"/>
                        </a:spcBef>
                        <a:spcAft>
                          <a:spcPts val="0"/>
                        </a:spcAft>
                        <a:buClrTx/>
                        <a:buSzPct val="75000"/>
                        <a:buFont typeface="Arial" pitchFamily="34" charset="0"/>
                        <a:buNone/>
                        <a:tabLst/>
                        <a:defRPr sz="3500"/>
                      </a:pPr>
                      <a:endParaRPr lang="en-GB" sz="1600" b="0" kern="1200" dirty="0" smtClean="0">
                        <a:solidFill>
                          <a:schemeClr val="dk1"/>
                        </a:solidFill>
                        <a:latin typeface="Helvetica"/>
                        <a:ea typeface="Helvetica"/>
                        <a:cs typeface="Helvetica"/>
                      </a:endParaRPr>
                    </a:p>
                  </a:txBody>
                  <a:tcPr marL="1238" marR="1238" marT="1238" marB="0" anchor="ctr"/>
                </a:tc>
              </a:tr>
              <a:tr h="348493">
                <a:tc>
                  <a:txBody>
                    <a:bodyPr/>
                    <a:lstStyle/>
                    <a:p>
                      <a:pPr marL="457200" indent="-457200" algn="l">
                        <a:buSzPct val="75000"/>
                        <a:buFont typeface="Arial" pitchFamily="34" charset="0"/>
                        <a:buChar char="•"/>
                        <a:defRPr sz="3500"/>
                      </a:pPr>
                      <a:r>
                        <a:rPr lang="en-GB" sz="1600" b="0" kern="1200" dirty="0" smtClean="0">
                          <a:solidFill>
                            <a:schemeClr val="dk1"/>
                          </a:solidFill>
                          <a:latin typeface="Helvetica"/>
                          <a:ea typeface="Helvetica"/>
                          <a:cs typeface="Helvetica"/>
                        </a:rPr>
                        <a:t>Agriculture insurance functioning</a:t>
                      </a:r>
                    </a:p>
                    <a:p>
                      <a:pPr marL="0" indent="0" algn="l">
                        <a:buSzPct val="75000"/>
                        <a:buFont typeface="Arial" pitchFamily="34" charset="0"/>
                        <a:buNone/>
                        <a:defRPr sz="3500"/>
                      </a:pPr>
                      <a:endParaRPr lang="en-GB" sz="1600" b="0" kern="1200" dirty="0" smtClean="0">
                        <a:solidFill>
                          <a:schemeClr val="dk1"/>
                        </a:solidFill>
                        <a:latin typeface="Helvetica"/>
                        <a:ea typeface="Helvetica"/>
                        <a:cs typeface="Helvetica"/>
                      </a:endParaRPr>
                    </a:p>
                  </a:txBody>
                  <a:tcPr marL="1238" marR="1238" marT="1238" marB="0" anchor="ctr"/>
                </a:tc>
              </a:tr>
              <a:tr h="436069">
                <a:tc>
                  <a:txBody>
                    <a:bodyPr/>
                    <a:lstStyle/>
                    <a:p>
                      <a:pPr marL="457200" marR="0" indent="-457200" algn="l" defTabSz="914400" rtl="0" eaLnBrk="1" fontAlgn="auto" latinLnBrk="0" hangingPunct="1">
                        <a:lnSpc>
                          <a:spcPct val="100000"/>
                        </a:lnSpc>
                        <a:spcBef>
                          <a:spcPts val="0"/>
                        </a:spcBef>
                        <a:spcAft>
                          <a:spcPts val="0"/>
                        </a:spcAft>
                        <a:buClrTx/>
                        <a:buSzPct val="75000"/>
                        <a:buFont typeface="Arial" pitchFamily="34" charset="0"/>
                        <a:buChar char="•"/>
                        <a:tabLst/>
                        <a:defRPr sz="3500"/>
                      </a:pPr>
                      <a:r>
                        <a:rPr lang="en-GB" sz="1600" b="0" kern="1200" dirty="0" smtClean="0">
                          <a:solidFill>
                            <a:schemeClr val="dk1"/>
                          </a:solidFill>
                          <a:latin typeface="Helvetica"/>
                          <a:ea typeface="Helvetica"/>
                          <a:cs typeface="Helvetica"/>
                        </a:rPr>
                        <a:t>Curricula</a:t>
                      </a:r>
                      <a:r>
                        <a:rPr lang="en-GB" sz="1600" b="0" kern="1200" baseline="0" dirty="0" smtClean="0">
                          <a:solidFill>
                            <a:schemeClr val="dk1"/>
                          </a:solidFill>
                          <a:latin typeface="Helvetica"/>
                          <a:ea typeface="Helvetica"/>
                          <a:cs typeface="Helvetica"/>
                        </a:rPr>
                        <a:t> of the </a:t>
                      </a:r>
                      <a:r>
                        <a:rPr lang="en-GB" sz="1600" b="0" kern="1200" dirty="0" smtClean="0">
                          <a:solidFill>
                            <a:schemeClr val="dk1"/>
                          </a:solidFill>
                          <a:latin typeface="Helvetica"/>
                          <a:ea typeface="Helvetica"/>
                          <a:cs typeface="Helvetica"/>
                        </a:rPr>
                        <a:t>Tajik Agrarian University improved</a:t>
                      </a:r>
                    </a:p>
                    <a:p>
                      <a:pPr marL="457200" marR="0" indent="-457200" algn="l" defTabSz="914400" rtl="0" eaLnBrk="1" fontAlgn="auto" latinLnBrk="0" hangingPunct="1">
                        <a:lnSpc>
                          <a:spcPct val="100000"/>
                        </a:lnSpc>
                        <a:spcBef>
                          <a:spcPts val="0"/>
                        </a:spcBef>
                        <a:spcAft>
                          <a:spcPts val="0"/>
                        </a:spcAft>
                        <a:buClrTx/>
                        <a:buSzPct val="75000"/>
                        <a:buFont typeface="Arial" pitchFamily="34" charset="0"/>
                        <a:buChar char="•"/>
                        <a:tabLst/>
                        <a:defRPr sz="3500"/>
                      </a:pPr>
                      <a:endParaRPr lang="en-GB" sz="1600" b="0" kern="1200" dirty="0" smtClean="0">
                        <a:solidFill>
                          <a:schemeClr val="dk1"/>
                        </a:solidFill>
                        <a:latin typeface="Helvetica"/>
                        <a:ea typeface="Helvetica"/>
                        <a:cs typeface="Helvetica"/>
                      </a:endParaRPr>
                    </a:p>
                    <a:p>
                      <a:pPr marL="457200" marR="0" indent="-457200" algn="l" defTabSz="914400" rtl="0" eaLnBrk="1" fontAlgn="auto" latinLnBrk="0" hangingPunct="1">
                        <a:lnSpc>
                          <a:spcPct val="100000"/>
                        </a:lnSpc>
                        <a:spcBef>
                          <a:spcPts val="0"/>
                        </a:spcBef>
                        <a:spcAft>
                          <a:spcPts val="0"/>
                        </a:spcAft>
                        <a:buClrTx/>
                        <a:buSzPct val="75000"/>
                        <a:buFont typeface="Arial" pitchFamily="34" charset="0"/>
                        <a:buChar char="•"/>
                        <a:tabLst/>
                        <a:defRPr sz="3500"/>
                      </a:pPr>
                      <a:endParaRPr lang="en-GB" sz="1600" b="0" kern="1200" dirty="0" smtClean="0">
                        <a:solidFill>
                          <a:schemeClr val="dk1"/>
                        </a:solidFill>
                        <a:latin typeface="Helvetica"/>
                        <a:ea typeface="Helvetica"/>
                        <a:cs typeface="Helvetica"/>
                      </a:endParaRPr>
                    </a:p>
                  </a:txBody>
                  <a:tcPr marL="1238" marR="1238" marT="1238" marB="0"/>
                </a:tc>
              </a:tr>
              <a:tr h="331069">
                <a:tc>
                  <a:txBody>
                    <a:bodyPr/>
                    <a:lstStyle/>
                    <a:p>
                      <a:pPr marL="0" indent="0" algn="l">
                        <a:buSzPct val="75000"/>
                        <a:buFont typeface="Arial" pitchFamily="34" charset="0"/>
                        <a:buNone/>
                        <a:defRPr sz="3500"/>
                      </a:pPr>
                      <a:endParaRPr lang="en-GB" sz="1600" b="0" kern="1200" dirty="0" smtClean="0">
                        <a:solidFill>
                          <a:schemeClr val="dk1"/>
                        </a:solidFill>
                        <a:latin typeface="Helvetica"/>
                        <a:ea typeface="Helvetica"/>
                        <a:cs typeface="Helvetica"/>
                      </a:endParaRPr>
                    </a:p>
                  </a:txBody>
                  <a:tcPr marL="1238" marR="1238" marT="1238" marB="0" anchor="ctr"/>
                </a:tc>
              </a:tr>
              <a:tr h="780624">
                <a:tc>
                  <a:txBody>
                    <a:bodyPr/>
                    <a:lstStyle/>
                    <a:p>
                      <a:pPr marL="457200" marR="0" indent="-457200" algn="l" defTabSz="914400" rtl="0" eaLnBrk="1" fontAlgn="t" latinLnBrk="0" hangingPunct="1">
                        <a:lnSpc>
                          <a:spcPct val="100000"/>
                        </a:lnSpc>
                        <a:spcBef>
                          <a:spcPts val="0"/>
                        </a:spcBef>
                        <a:spcAft>
                          <a:spcPts val="0"/>
                        </a:spcAft>
                        <a:buClrTx/>
                        <a:buSzPct val="75000"/>
                        <a:buFont typeface="Arial" pitchFamily="34" charset="0"/>
                        <a:buChar char="•"/>
                        <a:tabLst/>
                        <a:defRPr sz="3500"/>
                      </a:pPr>
                      <a:endParaRPr lang="en-GB" sz="1600" b="0" kern="1200" dirty="0" smtClean="0">
                        <a:solidFill>
                          <a:schemeClr val="dk1"/>
                        </a:solidFill>
                        <a:latin typeface="Helvetica"/>
                        <a:ea typeface="Helvetica"/>
                        <a:cs typeface="Helvetica"/>
                      </a:endParaRPr>
                    </a:p>
                  </a:txBody>
                  <a:tcPr marL="1238" marR="1238" marT="1238" marB="0"/>
                </a:tc>
              </a:tr>
            </a:tbl>
          </a:graphicData>
        </a:graphic>
      </p:graphicFrame>
    </p:spTree>
    <p:extLst>
      <p:ext uri="{BB962C8B-B14F-4D97-AF65-F5344CB8AC3E}">
        <p14:creationId xmlns:p14="http://schemas.microsoft.com/office/powerpoint/2010/main" val="1934012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352</Words>
  <Application>Microsoft Office PowerPoint</Application>
  <PresentationFormat>Widescreen</PresentationFormat>
  <Paragraphs>46</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Helvetica</vt:lpstr>
      <vt:lpstr>Helvetica Light</vt:lpstr>
      <vt:lpstr>Times New Roman</vt:lpstr>
      <vt:lpstr>Wingdings</vt:lpstr>
      <vt:lpstr>Office Theme</vt:lpstr>
      <vt:lpstr> DCC Working Group on Agriculture and Land  MTDS (GoT) priorities for the sector  </vt:lpstr>
      <vt:lpstr> Development Partners’ interventions / Donor’s support </vt:lpstr>
      <vt:lpstr> What is missing? But is important for the sector development</vt:lpstr>
      <vt:lpstr> Priority areas / Results to be achieved by 2020</vt:lpstr>
    </vt:vector>
  </TitlesOfParts>
  <Company>UNICEF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UNDAF Outcome 3 Social Protection Key results achieved</dc:title>
  <dc:creator>Yusufkhoja Kurbonkhojaev</dc:creator>
  <cp:lastModifiedBy>Nargis Esufbekova</cp:lastModifiedBy>
  <cp:revision>60</cp:revision>
  <cp:lastPrinted>2016-11-16T05:48:33Z</cp:lastPrinted>
  <dcterms:created xsi:type="dcterms:W3CDTF">2016-10-27T03:27:59Z</dcterms:created>
  <dcterms:modified xsi:type="dcterms:W3CDTF">2016-11-18T10:36:24Z</dcterms:modified>
</cp:coreProperties>
</file>