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8" r:id="rId2"/>
    <p:sldId id="260" r:id="rId3"/>
    <p:sldId id="263" r:id="rId4"/>
    <p:sldId id="265" r:id="rId5"/>
    <p:sldId id="264" r:id="rId6"/>
  </p:sldIdLst>
  <p:sldSz cx="12192000" cy="6858000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rida Noureddine" initials="FN" lastIdx="2" clrIdx="0">
    <p:extLst>
      <p:ext uri="{19B8F6BF-5375-455C-9EA6-DF929625EA0E}">
        <p15:presenceInfo xmlns:p15="http://schemas.microsoft.com/office/powerpoint/2012/main" userId="S-1-5-21-889838981-920820592-1903951286-576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NDS 2030 - Estimated cost 118.1 bln USD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Sheet1!$A$2:$A$5</c:f>
              <c:strCache>
                <c:ptCount val="3"/>
                <c:pt idx="0">
                  <c:v>State budget</c:v>
                </c:pt>
                <c:pt idx="1">
                  <c:v>Private Investments and FDI</c:v>
                </c:pt>
                <c:pt idx="2">
                  <c:v>Development partners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47.5</c:v>
                </c:pt>
                <c:pt idx="1">
                  <c:v>46.3</c:v>
                </c:pt>
                <c:pt idx="2">
                  <c:v>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MtDS estimated 25 bln USD </c:v>
                </c:pt>
              </c:strCache>
            </c:strRef>
          </c:tx>
          <c:explosion val="3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Sheet1!$A$2:$A$5</c:f>
              <c:strCache>
                <c:ptCount val="3"/>
                <c:pt idx="0">
                  <c:v>State budget</c:v>
                </c:pt>
                <c:pt idx="1">
                  <c:v>Private sector</c:v>
                </c:pt>
                <c:pt idx="2">
                  <c:v>Development partners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54</c:v>
                </c:pt>
                <c:pt idx="1">
                  <c:v>36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90542" cy="4984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037" y="0"/>
            <a:ext cx="2890542" cy="4984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0D594-6480-4DF6-8EF9-013FFA13A14D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9780"/>
            <a:ext cx="2890542" cy="4984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037" y="9429780"/>
            <a:ext cx="2890542" cy="4984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3FD1B-1D70-48D8-A6D3-4ABE24E076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118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97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95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304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A0A7-E96A-B34A-9F40-5299E03330B9}" type="datetime1">
              <a:rPr lang="en-US" smtClean="0"/>
              <a:pPr/>
              <a:t>11/25/2016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0"/>
            <a:ext cx="12192000" cy="1143000"/>
          </a:xfrm>
          <a:prstGeom prst="rect">
            <a:avLst/>
          </a:prstGeom>
          <a:solidFill>
            <a:srgbClr val="0099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773291" y="407988"/>
            <a:ext cx="10363200" cy="506413"/>
          </a:xfrm>
          <a:prstGeom prst="rect">
            <a:avLst/>
          </a:prstGeom>
        </p:spPr>
        <p:txBody>
          <a:bodyPr/>
          <a:lstStyle>
            <a:lvl1pPr algn="l">
              <a:defRPr sz="2800"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 smtClean="0"/>
          </a:p>
          <a:p>
            <a:fld id="{20E72F2D-B2AC-6244-8A61-4DB2981BEBB5}" type="slidenum">
              <a:rPr lang="en-US" smtClean="0"/>
              <a:pPr/>
              <a:t>‹#›</a:t>
            </a:fld>
            <a:endParaRPr lang="en-US" dirty="0" smtClean="0"/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772586" y="1663700"/>
            <a:ext cx="10606615" cy="3492500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969471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81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73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31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2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7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1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8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4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44272-BF4B-497E-A0E4-D540DB4FAD4D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830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7238" y="139337"/>
            <a:ext cx="11348008" cy="95794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b="1" dirty="0" smtClean="0"/>
              <a:t>National Development Strategy 2016-2030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83680" y="1566287"/>
            <a:ext cx="7417749" cy="425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buFont typeface="Times New Roman" panose="02020603050405020304" pitchFamily="18" charset="0"/>
              <a:buChar char="-"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687238" y="1566287"/>
            <a:ext cx="109038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 </a:t>
            </a:r>
          </a:p>
          <a:p>
            <a:endParaRPr lang="en-US" sz="2000" dirty="0" smtClean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63877" y="1097281"/>
            <a:ext cx="10606615" cy="55647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u="sng" dirty="0" smtClean="0">
                <a:latin typeface="+mn-lt"/>
              </a:rPr>
              <a:t>National Development Strategy 2016-2030:  </a:t>
            </a:r>
          </a:p>
          <a:p>
            <a:pPr marL="0" indent="0">
              <a:buNone/>
            </a:pPr>
            <a:r>
              <a:rPr lang="en-US" sz="1800" b="1" i="1" dirty="0" smtClean="0">
                <a:latin typeface="+mn-lt"/>
              </a:rPr>
              <a:t>Shifting from agrarian economy to agro-industrial economy. This will take place in three phases (5 years each)</a:t>
            </a:r>
            <a:r>
              <a:rPr lang="en-US" sz="1800" dirty="0" smtClean="0">
                <a:latin typeface="+mn-lt"/>
              </a:rPr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+mn-lt"/>
              </a:rPr>
              <a:t>First phase (</a:t>
            </a:r>
            <a:r>
              <a:rPr lang="en-US" sz="1800" dirty="0" err="1" smtClean="0">
                <a:latin typeface="+mn-lt"/>
              </a:rPr>
              <a:t>MtDS</a:t>
            </a:r>
            <a:r>
              <a:rPr lang="en-US" sz="1800" dirty="0" smtClean="0">
                <a:latin typeface="+mn-lt"/>
              </a:rPr>
              <a:t> 2016-2020) – Transition to the new 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smtClean="0">
                <a:latin typeface="+mn-lt"/>
              </a:rPr>
              <a:t>model of economic growth, creating conducive environment for investments, increase of local production for export and import substitution;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+mn-lt"/>
              </a:rPr>
              <a:t>Second phase (2021 – 2025) – Rapid growth of investments to the economy contributing to industrialization;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+mn-lt"/>
              </a:rPr>
              <a:t>Third phase (2026 -2030)– Industrialization, based on knowledge and innovation, diversification and competitiveness of production;</a:t>
            </a:r>
          </a:p>
          <a:p>
            <a:pPr marL="0" indent="0">
              <a:buNone/>
            </a:pPr>
            <a:endParaRPr lang="en-US" sz="1800" b="1" u="sng" dirty="0" smtClean="0">
              <a:latin typeface="+mn-lt"/>
            </a:endParaRPr>
          </a:p>
          <a:p>
            <a:pPr marL="0" indent="0">
              <a:buNone/>
            </a:pPr>
            <a:r>
              <a:rPr lang="en-US" sz="1800" b="1" u="sng" dirty="0" smtClean="0">
                <a:latin typeface="+mn-lt"/>
              </a:rPr>
              <a:t>Financing </a:t>
            </a:r>
            <a:r>
              <a:rPr lang="en-US" sz="1800" b="1" u="sng" dirty="0">
                <a:latin typeface="+mn-lt"/>
              </a:rPr>
              <a:t>sources</a:t>
            </a:r>
            <a:r>
              <a:rPr lang="en-US" sz="1800" b="1" u="sng" dirty="0" smtClean="0">
                <a:latin typeface="+mn-lt"/>
              </a:rPr>
              <a:t>: </a:t>
            </a:r>
          </a:p>
          <a:p>
            <a:pPr marL="0" indent="0">
              <a:buNone/>
            </a:pPr>
            <a:r>
              <a:rPr lang="en-US" sz="1800" b="1" i="1" dirty="0">
                <a:latin typeface="+mn-lt"/>
              </a:rPr>
              <a:t>Expected sources of National Development Strategy (2030)  funding: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+mn-lt"/>
              </a:rPr>
              <a:t>total </a:t>
            </a:r>
            <a:r>
              <a:rPr lang="en-US" sz="1800" dirty="0">
                <a:latin typeface="+mn-lt"/>
              </a:rPr>
              <a:t>cost estimated around 118,1 </a:t>
            </a:r>
            <a:r>
              <a:rPr lang="en-US" sz="1800" dirty="0" err="1">
                <a:latin typeface="+mn-lt"/>
              </a:rPr>
              <a:t>bln</a:t>
            </a:r>
            <a:r>
              <a:rPr lang="en-US" sz="1800" dirty="0">
                <a:latin typeface="+mn-lt"/>
              </a:rPr>
              <a:t> USD;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+mn-lt"/>
              </a:rPr>
              <a:t>state budget - 47,5%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+mn-lt"/>
              </a:rPr>
              <a:t>private investments and foreign direct investments - 46,3%,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+mn-lt"/>
              </a:rPr>
              <a:t>development partners contributions 6,2%,</a:t>
            </a:r>
          </a:p>
          <a:p>
            <a:pPr marL="0" indent="0">
              <a:buNone/>
            </a:pPr>
            <a:r>
              <a:rPr lang="en-US" sz="1100" i="1" dirty="0" smtClean="0">
                <a:latin typeface="+mn-lt"/>
              </a:rPr>
              <a:t>(source NDS - 2030, p 28)</a:t>
            </a:r>
            <a:endParaRPr lang="en-US" sz="1100" i="1" dirty="0">
              <a:latin typeface="+mn-lt"/>
            </a:endParaRPr>
          </a:p>
          <a:p>
            <a:pPr marL="0" indent="0">
              <a:buNone/>
            </a:pPr>
            <a:endParaRPr lang="en-US" sz="1800" dirty="0" smtClean="0">
              <a:latin typeface="+mn-lt"/>
            </a:endParaRPr>
          </a:p>
          <a:p>
            <a:pPr marL="0" indent="0">
              <a:buNone/>
            </a:pPr>
            <a:endParaRPr lang="en-US" sz="18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en-US" sz="1800" b="1" u="sng" dirty="0">
              <a:latin typeface="+mn-lt"/>
            </a:endParaRPr>
          </a:p>
        </p:txBody>
      </p:sp>
      <p:graphicFrame>
        <p:nvGraphicFramePr>
          <p:cNvPr id="34" name="Chart 33"/>
          <p:cNvGraphicFramePr/>
          <p:nvPr>
            <p:extLst>
              <p:ext uri="{D42A27DB-BD31-4B8C-83A1-F6EECF244321}">
                <p14:modId xmlns:p14="http://schemas.microsoft.com/office/powerpoint/2010/main" val="1290719823"/>
              </p:ext>
            </p:extLst>
          </p:nvPr>
        </p:nvGraphicFramePr>
        <p:xfrm>
          <a:off x="6810103" y="3396343"/>
          <a:ext cx="5225143" cy="3090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610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21181" y="235132"/>
            <a:ext cx="11348008" cy="59795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sz="3200" b="1" dirty="0" smtClean="0"/>
              <a:t>Mid-term </a:t>
            </a:r>
            <a:r>
              <a:rPr lang="en-US" sz="3200" b="1" dirty="0"/>
              <a:t>Development </a:t>
            </a:r>
            <a:r>
              <a:rPr lang="en-US" sz="3200" b="1" dirty="0" smtClean="0"/>
              <a:t>Strategy (2016-2020)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342683"/>
              </p:ext>
            </p:extLst>
          </p:nvPr>
        </p:nvGraphicFramePr>
        <p:xfrm>
          <a:off x="725713" y="1271452"/>
          <a:ext cx="10743475" cy="59740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43475"/>
              </a:tblGrid>
              <a:tr h="477084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b="1" u="sng" dirty="0" smtClean="0">
                          <a:latin typeface="+mn-lt"/>
                        </a:rPr>
                        <a:t>Mid-term Development Strategy (2016-2020):</a:t>
                      </a:r>
                    </a:p>
                    <a:p>
                      <a:pPr marL="0" indent="0">
                        <a:buNone/>
                      </a:pPr>
                      <a:endParaRPr lang="en-US" sz="1800" b="1" u="sng" dirty="0" smtClean="0">
                        <a:latin typeface="+mn-lt"/>
                      </a:endParaRP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800" dirty="0" smtClean="0">
                          <a:latin typeface="+mn-lt"/>
                        </a:rPr>
                        <a:t>Promoting new economic growth based on effective institutions;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800" dirty="0" smtClean="0">
                          <a:latin typeface="+mn-lt"/>
                        </a:rPr>
                        <a:t>Attracting private sector investments in to the real sector of economy and infrastructure;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800" dirty="0" smtClean="0">
                          <a:latin typeface="+mn-lt"/>
                        </a:rPr>
                        <a:t>Increasing production of export-oriented goods and services contributing to import substitution;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800" dirty="0" smtClean="0">
                          <a:latin typeface="+mn-lt"/>
                        </a:rPr>
                        <a:t>Facilitate creation of productive employment;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AutoNum type="arabicPeriod"/>
                      </a:pP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indent="0">
                        <a:buNone/>
                      </a:pPr>
                      <a:endParaRPr lang="en-US" sz="1800" b="1" u="sng" dirty="0" smtClean="0">
                        <a:latin typeface="+mn-lt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800" b="1" u="sng" dirty="0" smtClean="0">
                          <a:latin typeface="+mn-lt"/>
                        </a:rPr>
                        <a:t>Financing </a:t>
                      </a:r>
                      <a:r>
                        <a:rPr lang="en-US" sz="1800" b="1" u="sng" dirty="0" smtClean="0">
                          <a:latin typeface="+mn-lt"/>
                        </a:rPr>
                        <a:t>sources: </a:t>
                      </a:r>
                      <a:endParaRPr lang="en-US" sz="1800" dirty="0" smtClean="0">
                        <a:latin typeface="+mn-lt"/>
                      </a:endParaRPr>
                    </a:p>
                    <a:p>
                      <a:pPr marL="0" indent="0" algn="l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None/>
                      </a:pPr>
                      <a:endParaRPr lang="en-US" sz="18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indent="0" algn="l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None/>
                      </a:pPr>
                      <a:r>
                        <a:rPr lang="en-US" sz="18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Expected </a:t>
                      </a:r>
                      <a:r>
                        <a:rPr lang="en-US" sz="18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sources of Mid – term Development Strategy (2016 – 2020)  funding</a:t>
                      </a:r>
                      <a:r>
                        <a:rPr lang="en-US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: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8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total cost estimated around </a:t>
                      </a:r>
                      <a:r>
                        <a:rPr lang="en-US" sz="18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25.5 </a:t>
                      </a:r>
                      <a:r>
                        <a:rPr lang="en-US" sz="18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bln</a:t>
                      </a:r>
                      <a:r>
                        <a:rPr lang="en-US" sz="18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(USD) </a:t>
                      </a:r>
                    </a:p>
                    <a:p>
                      <a:pPr marL="285750" indent="-285750" algn="l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US" sz="18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state budget </a:t>
                      </a:r>
                      <a:r>
                        <a:rPr lang="en-US" sz="18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– 54</a:t>
                      </a:r>
                      <a:r>
                        <a:rPr lang="en-US" sz="18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8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%, </a:t>
                      </a:r>
                      <a:endParaRPr lang="en-US" sz="18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285750" indent="-285750" algn="l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US" sz="18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private sector - </a:t>
                      </a:r>
                      <a:r>
                        <a:rPr lang="en-US" sz="18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36%, </a:t>
                      </a:r>
                      <a:endParaRPr lang="en-US" sz="18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285750" indent="-285750" algn="l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US" sz="18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development partners  - </a:t>
                      </a:r>
                      <a:r>
                        <a:rPr lang="en-US" sz="18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10% </a:t>
                      </a:r>
                      <a:endParaRPr lang="en-US" sz="18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indent="0">
                        <a:buNone/>
                      </a:pPr>
                      <a:endParaRPr lang="en-US" sz="1600" b="1" u="sng" dirty="0" smtClean="0">
                        <a:latin typeface="+mn-lt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100" dirty="0" smtClean="0">
                          <a:latin typeface="+mn-lt"/>
                        </a:rPr>
                        <a:t>(</a:t>
                      </a:r>
                      <a:r>
                        <a:rPr lang="en-US" sz="1100" i="1" dirty="0" smtClean="0">
                          <a:latin typeface="+mn-lt"/>
                        </a:rPr>
                        <a:t>Source</a:t>
                      </a:r>
                      <a:r>
                        <a:rPr lang="en-US" sz="1100" i="1" baseline="0" dirty="0" smtClean="0">
                          <a:latin typeface="+mn-lt"/>
                        </a:rPr>
                        <a:t> </a:t>
                      </a:r>
                      <a:r>
                        <a:rPr lang="en-US" sz="1100" i="1" baseline="0" dirty="0" err="1" smtClean="0">
                          <a:latin typeface="+mn-lt"/>
                        </a:rPr>
                        <a:t>MtDS</a:t>
                      </a:r>
                      <a:r>
                        <a:rPr lang="en-US" sz="1100" i="1" baseline="0" dirty="0" smtClean="0">
                          <a:latin typeface="+mn-lt"/>
                        </a:rPr>
                        <a:t> (2016-2030), page 109)</a:t>
                      </a:r>
                      <a:endParaRPr lang="en-US" sz="1100" i="1" dirty="0" smtClean="0">
                        <a:latin typeface="+mn-lt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600" dirty="0" smtClean="0">
                        <a:latin typeface="+mn-lt"/>
                      </a:endParaRPr>
                    </a:p>
                  </a:txBody>
                  <a:tcPr marL="1238" marR="1238" marT="1238" marB="0" anchor="ctr"/>
                </a:tc>
              </a:tr>
              <a:tr h="6052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1700" dirty="0" smtClean="0">
                        <a:latin typeface="+mn-lt"/>
                      </a:endParaRPr>
                    </a:p>
                  </a:txBody>
                  <a:tcPr marL="1238" marR="1238" marT="1238" marB="0" anchor="ctr"/>
                </a:tc>
              </a:tr>
            </a:tbl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764777534"/>
              </p:ext>
            </p:extLst>
          </p:nvPr>
        </p:nvGraphicFramePr>
        <p:xfrm>
          <a:off x="6589486" y="3541484"/>
          <a:ext cx="5442858" cy="2815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078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7238" y="139337"/>
            <a:ext cx="11348008" cy="95794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Mid-term Development Strategy (2016-2020)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83680" y="1566287"/>
            <a:ext cx="7417749" cy="425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buFont typeface="Times New Roman" panose="02020603050405020304" pitchFamily="18" charset="0"/>
              <a:buChar char="-"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687238" y="1566287"/>
            <a:ext cx="109038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 </a:t>
            </a:r>
          </a:p>
          <a:p>
            <a:endParaRPr lang="en-US" sz="2000" dirty="0" smtClean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63877" y="1097281"/>
            <a:ext cx="10606615" cy="556477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b="1" u="sng" dirty="0">
              <a:latin typeface="+mn-lt"/>
            </a:endParaRPr>
          </a:p>
          <a:p>
            <a:pPr marL="0" indent="0">
              <a:buNone/>
            </a:pPr>
            <a:r>
              <a:rPr lang="en-US" sz="1800" b="1" u="sng" dirty="0" smtClean="0">
                <a:latin typeface="+mn-lt"/>
              </a:rPr>
              <a:t>1. INSTITUTIONAL </a:t>
            </a:r>
            <a:r>
              <a:rPr lang="en-US" sz="1800" b="1" u="sng" dirty="0">
                <a:latin typeface="+mn-lt"/>
              </a:rPr>
              <a:t>CAPACITY </a:t>
            </a:r>
            <a:r>
              <a:rPr lang="en-US" sz="1800" b="1" u="sng" dirty="0" smtClean="0">
                <a:latin typeface="+mn-lt"/>
              </a:rPr>
              <a:t>STRENGTHENING: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+mn-lt"/>
              </a:rPr>
              <a:t>Improving </a:t>
            </a:r>
            <a:r>
              <a:rPr lang="en-US" sz="1800" dirty="0">
                <a:latin typeface="+mn-lt"/>
              </a:rPr>
              <a:t>Public Administration Efficiency	</a:t>
            </a:r>
            <a:endParaRPr lang="en-US" sz="1800" dirty="0" smtClean="0">
              <a:latin typeface="+mn-lt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+mn-lt"/>
              </a:rPr>
              <a:t>Business </a:t>
            </a:r>
            <a:r>
              <a:rPr lang="en-US" sz="1800" dirty="0">
                <a:latin typeface="+mn-lt"/>
              </a:rPr>
              <a:t>Environment and Investment Climate Improvement	</a:t>
            </a:r>
            <a:endParaRPr lang="en-US" sz="1800" dirty="0" smtClean="0">
              <a:latin typeface="+mn-lt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+mn-lt"/>
              </a:rPr>
              <a:t>Public-Private </a:t>
            </a:r>
            <a:r>
              <a:rPr lang="en-US" sz="1800" dirty="0">
                <a:latin typeface="+mn-lt"/>
              </a:rPr>
              <a:t>Partnership (PPP)	</a:t>
            </a:r>
            <a:endParaRPr lang="en-US" sz="1800" dirty="0" smtClean="0">
              <a:latin typeface="+mn-lt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1800" b="1" u="sng" dirty="0" smtClean="0">
              <a:latin typeface="+mn-lt"/>
            </a:endParaRPr>
          </a:p>
          <a:p>
            <a:pPr marL="0" indent="0">
              <a:buNone/>
            </a:pPr>
            <a:endParaRPr lang="en-US" sz="1800" b="1" u="sng" dirty="0">
              <a:latin typeface="+mn-lt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1800" b="1" u="sng" dirty="0"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02903"/>
              </p:ext>
            </p:extLst>
          </p:nvPr>
        </p:nvGraphicFramePr>
        <p:xfrm>
          <a:off x="1001486" y="3047999"/>
          <a:ext cx="9782627" cy="3097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30814"/>
                <a:gridCol w="4851813"/>
              </a:tblGrid>
              <a:tr h="4779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MID-TERM DEVELOPMENT STRATEGY  OF RT FOR 2016-2020 (PRIORITIES)</a:t>
                      </a:r>
                      <a:endParaRPr lang="en-GB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DCC CLUSTER AND EXISTED WGs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76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CHAPTER II. INSTITUTIONAL CAPACITY STRENGTHENING	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DCC Cluster 5: Governance: </a:t>
                      </a:r>
                      <a:endParaRPr lang="en-GB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722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2.1.	Improving Public Administration Efficiency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DCC WG </a:t>
                      </a:r>
                      <a:r>
                        <a:rPr lang="en-GB" sz="1200" dirty="0">
                          <a:effectLst/>
                        </a:rPr>
                        <a:t>№ 9 -</a:t>
                      </a:r>
                      <a:r>
                        <a:rPr lang="en-US" sz="1200" dirty="0">
                          <a:effectLst/>
                        </a:rPr>
                        <a:t> Public Administration Reform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38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DCC </a:t>
                      </a:r>
                      <a:r>
                        <a:rPr lang="en-GB" sz="1200" dirty="0">
                          <a:effectLst/>
                        </a:rPr>
                        <a:t>WG № 10 – Rule of Law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38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DCC Anti-Corruption WG (thematic)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38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14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2.2.Business Environment and Investment Climate Improvement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DCC Cluster 6: Economic and Private Sector Development: WG № 11 - Private and Financial Sector Development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76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2.3.Public-Private Partnership (PPP)	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DCC WG № 11 - Private and Financial Sector Development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96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7238" y="139338"/>
            <a:ext cx="11348008" cy="83312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Mid-term Development Strategy (2016-2020)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83680" y="1566287"/>
            <a:ext cx="7417749" cy="425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buFont typeface="Times New Roman" panose="02020603050405020304" pitchFamily="18" charset="0"/>
              <a:buChar char="-"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687238" y="1566287"/>
            <a:ext cx="109038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 </a:t>
            </a:r>
          </a:p>
          <a:p>
            <a:endParaRPr lang="en-US" sz="2000" dirty="0" smtClean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63877" y="1097281"/>
            <a:ext cx="10606615" cy="55647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u="sng" dirty="0" smtClean="0">
                <a:latin typeface="+mn-lt"/>
              </a:rPr>
              <a:t>2</a:t>
            </a:r>
            <a:r>
              <a:rPr lang="en-US" sz="1800" b="1" u="sng" dirty="0">
                <a:latin typeface="+mn-lt"/>
              </a:rPr>
              <a:t>. IMPROVING EFFICIENCY AND DIVERSITY OF THE REAL SECTORS’ RESERVES , CAPACITY AND COMPETITIVENESS OF THE ECONOMY: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>
                <a:latin typeface="+mn-lt"/>
              </a:rPr>
              <a:t>Industry	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>
                <a:latin typeface="+mn-lt"/>
              </a:rPr>
              <a:t>Agrarian Sector: Food Security and Access to Quality Nutrition	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>
                <a:latin typeface="+mn-lt"/>
              </a:rPr>
              <a:t>Fuel and Energy Complex	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>
                <a:latin typeface="+mn-lt"/>
              </a:rPr>
              <a:t>Transport and Communication Infrastructure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>
                <a:latin typeface="+mn-lt"/>
              </a:rPr>
              <a:t>Financial Sector	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>
                <a:latin typeface="+mn-lt"/>
              </a:rPr>
              <a:t>External (Economic) Sector	</a:t>
            </a:r>
          </a:p>
          <a:p>
            <a:pPr marL="0" indent="0">
              <a:buNone/>
            </a:pPr>
            <a:endParaRPr lang="en-US" sz="1800" b="1" u="sng" dirty="0">
              <a:latin typeface="+mn-lt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1800" b="1" u="sng" dirty="0"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276041"/>
              </p:ext>
            </p:extLst>
          </p:nvPr>
        </p:nvGraphicFramePr>
        <p:xfrm>
          <a:off x="763877" y="3984731"/>
          <a:ext cx="10368579" cy="24440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26158"/>
                <a:gridCol w="5142421"/>
              </a:tblGrid>
              <a:tr h="5111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CHAPTER III. IMPROVING THE EFFICIENCY AND DIVERSITY OF THE REAL SECTORS’ RESERVES AND CAPACITY AND STRENGTHENING COMPETITIVENESS OF THE ECONOMY	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DCC Cluster 1- Natural Resources, Cluster 2 – Food Security &amp; Nutrition, Cluster 3 – Infrastructure.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9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3.1.	Industry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DCC Cluster 6: Economic and Private Sector Development : WG № 12 – Regional Trade Facilitation?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64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3.2.	Agrarian Sector: Food Security and Access to Quality Nutrition	</a:t>
                      </a:r>
                      <a:endParaRPr lang="en-GB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DCC Cluster 1: Natural Resources: DCC WG № 1- Agriculture and Land</a:t>
                      </a:r>
                      <a:endParaRPr lang="en-GB" sz="1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DCC Cluster 2: Food Security &amp; Nutrition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54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3.3.	Fuel and Energy Complex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DCC WG № 4 Energy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54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3.4.	Transport and Communication Infrastructure	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DCC WG № 5 Transport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9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3.5.	Financial Sector	</a:t>
                      </a:r>
                      <a:endParaRPr lang="en-GB" sz="1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DCC Cluster 6: Economic and Private Sector Development: WG № 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54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3.6.	External (Economic) Sector	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DCC WG № 12 – Regional Trade Facilitation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282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7238" y="139337"/>
            <a:ext cx="11348008" cy="95794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Mid-term Development Strategy (2016-2020)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83680" y="1566287"/>
            <a:ext cx="7417749" cy="425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buFont typeface="Times New Roman" panose="02020603050405020304" pitchFamily="18" charset="0"/>
              <a:buChar char="-"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687238" y="1566287"/>
            <a:ext cx="109038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 </a:t>
            </a:r>
          </a:p>
          <a:p>
            <a:endParaRPr lang="en-US" sz="2000" dirty="0" smtClean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63877" y="1097281"/>
            <a:ext cx="10606615" cy="556477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b="1" u="sng" dirty="0">
              <a:latin typeface="+mn-lt"/>
            </a:endParaRPr>
          </a:p>
          <a:p>
            <a:pPr marL="0" indent="0">
              <a:buNone/>
            </a:pPr>
            <a:r>
              <a:rPr lang="en-US" sz="1800" b="1" u="sng" dirty="0" smtClean="0">
                <a:latin typeface="+mn-lt"/>
              </a:rPr>
              <a:t>3. HUMAN </a:t>
            </a:r>
            <a:r>
              <a:rPr lang="en-US" sz="1800" b="1" u="sng" dirty="0">
                <a:latin typeface="+mn-lt"/>
              </a:rPr>
              <a:t>CAPITAL DEVELOPMENT AND IMPROVING THE QUALITY OF SOCIAL </a:t>
            </a:r>
            <a:r>
              <a:rPr lang="en-US" sz="1800" b="1" u="sng" dirty="0" smtClean="0">
                <a:latin typeface="+mn-lt"/>
              </a:rPr>
              <a:t>SERVICES: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+mn-lt"/>
              </a:rPr>
              <a:t>Demographic </a:t>
            </a:r>
            <a:r>
              <a:rPr lang="en-US" sz="1800" dirty="0">
                <a:latin typeface="+mn-lt"/>
              </a:rPr>
              <a:t>Change Management (population management)	</a:t>
            </a:r>
            <a:endParaRPr lang="en-US" sz="1800" dirty="0" smtClean="0">
              <a:latin typeface="+mn-lt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+mn-lt"/>
              </a:rPr>
              <a:t>Productive </a:t>
            </a:r>
            <a:r>
              <a:rPr lang="en-US" sz="1800" dirty="0">
                <a:latin typeface="+mn-lt"/>
              </a:rPr>
              <a:t>Employment	</a:t>
            </a:r>
            <a:endParaRPr lang="en-US" sz="1800" dirty="0" smtClean="0">
              <a:latin typeface="+mn-lt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+mn-lt"/>
              </a:rPr>
              <a:t>Education </a:t>
            </a:r>
            <a:r>
              <a:rPr lang="en-US" sz="1800" dirty="0">
                <a:latin typeface="+mn-lt"/>
              </a:rPr>
              <a:t>and Science	</a:t>
            </a:r>
            <a:endParaRPr lang="en-US" sz="1800" dirty="0" smtClean="0">
              <a:latin typeface="+mn-lt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+mn-lt"/>
              </a:rPr>
              <a:t>Health </a:t>
            </a:r>
            <a:r>
              <a:rPr lang="en-US" sz="1800" dirty="0">
                <a:latin typeface="+mn-lt"/>
              </a:rPr>
              <a:t>and Longevity	</a:t>
            </a:r>
            <a:endParaRPr lang="en-US" sz="1800" dirty="0" smtClean="0">
              <a:latin typeface="+mn-lt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+mn-lt"/>
              </a:rPr>
              <a:t>Social </a:t>
            </a:r>
            <a:r>
              <a:rPr lang="en-US" sz="1800" dirty="0">
                <a:latin typeface="+mn-lt"/>
              </a:rPr>
              <a:t>Protection	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+mn-lt"/>
              </a:rPr>
              <a:t>Culture</a:t>
            </a:r>
            <a:r>
              <a:rPr lang="en-US" sz="1800" dirty="0">
                <a:latin typeface="+mn-lt"/>
              </a:rPr>
              <a:t>	</a:t>
            </a:r>
            <a:endParaRPr lang="en-US" sz="1800" dirty="0" smtClean="0">
              <a:latin typeface="+mn-lt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+mn-lt"/>
              </a:rPr>
              <a:t>Human </a:t>
            </a:r>
            <a:r>
              <a:rPr lang="en-US" sz="1800" dirty="0">
                <a:latin typeface="+mn-lt"/>
              </a:rPr>
              <a:t>Habitat	</a:t>
            </a:r>
            <a:endParaRPr lang="en-US" sz="1800" dirty="0" smtClean="0">
              <a:latin typeface="+mn-lt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+mn-lt"/>
              </a:rPr>
              <a:t>Reducing </a:t>
            </a:r>
            <a:r>
              <a:rPr lang="en-US" sz="1800" dirty="0">
                <a:latin typeface="+mn-lt"/>
              </a:rPr>
              <a:t>Social Inequality		</a:t>
            </a:r>
          </a:p>
          <a:p>
            <a:pPr marL="0" indent="0">
              <a:buNone/>
            </a:pPr>
            <a:endParaRPr lang="en-US" sz="1800" b="1" u="sng" dirty="0">
              <a:latin typeface="+mn-lt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1800" b="1" u="sng" dirty="0">
              <a:latin typeface="+mn-lt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108212"/>
              </p:ext>
            </p:extLst>
          </p:nvPr>
        </p:nvGraphicFramePr>
        <p:xfrm>
          <a:off x="4397829" y="2460793"/>
          <a:ext cx="6972663" cy="37077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14489"/>
                <a:gridCol w="3458174"/>
              </a:tblGrid>
              <a:tr h="4235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CHAPTER IV. HUMAN CAPITAL DEVELOPMENT AND IMPROVING THE QUALITY OF SOCIAL SERVICES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DCC Cluster 4: Human Development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3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4.1.	Demographic Change Management (population management)	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DCC Cluster 4: Human Development </a:t>
                      </a:r>
                      <a:endParaRPr lang="en-GB" sz="1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DCC WG № 6, 7, 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35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4.2.	Productive Employment	 </a:t>
                      </a:r>
                      <a:endParaRPr lang="en-GB" sz="1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35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4.3.	Education and Science	</a:t>
                      </a:r>
                      <a:endParaRPr lang="en-GB" sz="1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DCC WG № 7 - Education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35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4.4.	Health and Longevity	</a:t>
                      </a:r>
                      <a:endParaRPr lang="en-GB" sz="1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DCC WG № 6 – Health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35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4.5.	Social Protection</a:t>
                      </a:r>
                      <a:endParaRPr lang="en-GB" sz="1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DCC WG № 8 – Social Protection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35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4.7.	Human Habitat	</a:t>
                      </a:r>
                      <a:endParaRPr lang="en-GB" sz="1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DCC WG № 2 – Water and Climate Change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10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4.8.	Reducing Social Inequality (Gender)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DCC Cluster 4: DCC WG № 8 – Social Protection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10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10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6.2        Monitoring and evaluation system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UNDP – MTDS M&amp;E and SDG - Presentation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86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4150</TotalTime>
  <Words>623</Words>
  <Application>Microsoft Office PowerPoint</Application>
  <PresentationFormat>Widescreen</PresentationFormat>
  <Paragraphs>126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Office Theme</vt:lpstr>
      <vt:lpstr>  National Development Strategy 2016-2030 </vt:lpstr>
      <vt:lpstr> Mid-term Development Strategy (2016-2020)</vt:lpstr>
      <vt:lpstr> Mid-term Development Strategy (2016-2020) </vt:lpstr>
      <vt:lpstr> Mid-term Development Strategy (2016-2020) </vt:lpstr>
      <vt:lpstr> Mid-term Development Strategy (2016-2020) </vt:lpstr>
    </vt:vector>
  </TitlesOfParts>
  <Company>UNICEF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UNDAF Outcome 3 Social Protection Key results achieved</dc:title>
  <dc:creator>Yusufkhoja Kurbonkhojaev</dc:creator>
  <cp:lastModifiedBy>Nargis Esufbekova</cp:lastModifiedBy>
  <cp:revision>107</cp:revision>
  <cp:lastPrinted>2016-11-18T10:46:27Z</cp:lastPrinted>
  <dcterms:created xsi:type="dcterms:W3CDTF">2016-10-27T03:27:59Z</dcterms:created>
  <dcterms:modified xsi:type="dcterms:W3CDTF">2016-11-25T17:58:32Z</dcterms:modified>
</cp:coreProperties>
</file>